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4"/>
  </p:notesMasterIdLst>
  <p:handoutMasterIdLst>
    <p:handoutMasterId r:id="rId15"/>
  </p:handoutMasterIdLst>
  <p:sldIdLst>
    <p:sldId id="504" r:id="rId2"/>
    <p:sldId id="327" r:id="rId3"/>
    <p:sldId id="472" r:id="rId4"/>
    <p:sldId id="473" r:id="rId5"/>
    <p:sldId id="474" r:id="rId6"/>
    <p:sldId id="478" r:id="rId7"/>
    <p:sldId id="477" r:id="rId8"/>
    <p:sldId id="480" r:id="rId9"/>
    <p:sldId id="505" r:id="rId10"/>
    <p:sldId id="481" r:id="rId11"/>
    <p:sldId id="482" r:id="rId12"/>
    <p:sldId id="484" r:id="rId13"/>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33" autoAdjust="0"/>
    <p:restoredTop sz="96220" autoAdjust="0"/>
  </p:normalViewPr>
  <p:slideViewPr>
    <p:cSldViewPr>
      <p:cViewPr varScale="1">
        <p:scale>
          <a:sx n="102" d="100"/>
          <a:sy n="102" d="100"/>
        </p:scale>
        <p:origin x="121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(220)</a:t>
            </a: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8/5/2020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(220)</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8/5/2020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2FD284AA-83F8-4CEB-86CC-FE910A4A9EA7}"/>
              </a:ext>
            </a:extLst>
          </p:cNvPr>
          <p:cNvSpPr>
            <a:spLocks noGrp="1"/>
          </p:cNvSpPr>
          <p:nvPr>
            <p:ph type="dt" idx="1"/>
          </p:nvPr>
        </p:nvSpPr>
        <p:spPr/>
        <p:txBody>
          <a:bodyPr/>
          <a:lstStyle/>
          <a:p>
            <a:r>
              <a:rPr lang="en-US"/>
              <a:t>8/5/2020 pm</a:t>
            </a:r>
          </a:p>
        </p:txBody>
      </p:sp>
      <p:sp>
        <p:nvSpPr>
          <p:cNvPr id="6" name="Footer Placeholder 5">
            <a:extLst>
              <a:ext uri="{FF2B5EF4-FFF2-40B4-BE49-F238E27FC236}">
                <a16:creationId xmlns:a16="http://schemas.microsoft.com/office/drawing/2014/main" id="{38B08A49-B2AC-498D-A752-ABBE8CF75D35}"/>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F888731E-1D81-4E88-B918-D50664A16287}"/>
              </a:ext>
            </a:extLst>
          </p:cNvPr>
          <p:cNvSpPr>
            <a:spLocks noGrp="1"/>
          </p:cNvSpPr>
          <p:nvPr>
            <p:ph type="hdr" sz="quarter"/>
          </p:nvPr>
        </p:nvSpPr>
        <p:spPr/>
        <p:txBody>
          <a:bodyPr/>
          <a:lstStyle/>
          <a:p>
            <a:r>
              <a:rPr lang="en-US"/>
              <a:t>Class – The Life Of Christ (220)</a:t>
            </a:r>
          </a:p>
        </p:txBody>
      </p:sp>
    </p:spTree>
    <p:extLst>
      <p:ext uri="{BB962C8B-B14F-4D97-AF65-F5344CB8AC3E}">
        <p14:creationId xmlns:p14="http://schemas.microsoft.com/office/powerpoint/2010/main" val="39228444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“servant of all” - includes our enemies, those who treat us shamefully. Those who seek to discredit us - as with Paul and the Corinthians. </a:t>
            </a:r>
          </a:p>
          <a:p>
            <a:pPr algn="l"/>
            <a:endParaRPr lang="en-US" dirty="0"/>
          </a:p>
          <a:p>
            <a:pPr algn="l"/>
            <a:r>
              <a:rPr lang="en-US" dirty="0"/>
              <a:t>Not a false sense of humility but a conviction that others are more important and to be served by myself. </a:t>
            </a:r>
          </a:p>
          <a:p>
            <a:pPr algn="l"/>
            <a:endParaRPr lang="en-US" dirty="0"/>
          </a:p>
          <a:p>
            <a:pPr algn="l"/>
            <a:r>
              <a:rPr lang="en-US" dirty="0"/>
              <a:t>Not to be “seen by men” as in Matthew 6.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10</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8A9677DF-27F8-43B1-862D-6E22BB932734}"/>
              </a:ext>
            </a:extLst>
          </p:cNvPr>
          <p:cNvSpPr>
            <a:spLocks noGrp="1"/>
          </p:cNvSpPr>
          <p:nvPr>
            <p:ph type="dt" idx="1"/>
          </p:nvPr>
        </p:nvSpPr>
        <p:spPr/>
        <p:txBody>
          <a:bodyPr/>
          <a:lstStyle/>
          <a:p>
            <a:r>
              <a:rPr lang="en-US"/>
              <a:t>8/5/2020 pm</a:t>
            </a:r>
          </a:p>
        </p:txBody>
      </p:sp>
      <p:sp>
        <p:nvSpPr>
          <p:cNvPr id="6" name="Footer Placeholder 5">
            <a:extLst>
              <a:ext uri="{FF2B5EF4-FFF2-40B4-BE49-F238E27FC236}">
                <a16:creationId xmlns:a16="http://schemas.microsoft.com/office/drawing/2014/main" id="{AB1E9725-F19F-4E7A-BB06-738E065B151E}"/>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B7D9D548-2E9E-453E-94BD-D24B19AB46F0}"/>
              </a:ext>
            </a:extLst>
          </p:cNvPr>
          <p:cNvSpPr>
            <a:spLocks noGrp="1"/>
          </p:cNvSpPr>
          <p:nvPr>
            <p:ph type="hdr" sz="quarter"/>
          </p:nvPr>
        </p:nvSpPr>
        <p:spPr/>
        <p:txBody>
          <a:bodyPr/>
          <a:lstStyle/>
          <a:p>
            <a:r>
              <a:rPr lang="en-US"/>
              <a:t>Class – The Life Of Christ (220)</a:t>
            </a:r>
          </a:p>
        </p:txBody>
      </p:sp>
    </p:spTree>
    <p:extLst>
      <p:ext uri="{BB962C8B-B14F-4D97-AF65-F5344CB8AC3E}">
        <p14:creationId xmlns:p14="http://schemas.microsoft.com/office/powerpoint/2010/main" val="26178228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More “negative” preaching by Jesus!</a:t>
            </a:r>
          </a:p>
          <a:p>
            <a:pPr algn="l"/>
            <a:endParaRPr lang="en-US" dirty="0"/>
          </a:p>
          <a:p>
            <a:pPr algn="l"/>
            <a:r>
              <a:rPr lang="en-US" dirty="0"/>
              <a:t>Pride and arrogance stand in opposition to agape love. 1 Cor. 13:4</a:t>
            </a:r>
          </a:p>
          <a:p>
            <a:pPr algn="l"/>
            <a:endParaRPr lang="en-US" dirty="0"/>
          </a:p>
          <a:p>
            <a:pPr algn="l"/>
            <a:r>
              <a:rPr lang="en-US" dirty="0"/>
              <a:t>Consider Prov. 16:18-20; “Pride goes before destruction, and a haughty spirit before stumbling. 19 It is better to be humble in spirit with the lowly</a:t>
            </a:r>
          </a:p>
          <a:p>
            <a:pPr algn="l"/>
            <a:r>
              <a:rPr lang="en-US" dirty="0"/>
              <a:t>Than to divide the spoil with the proud. 20 He who gives attention to the word will find good, and blessed is he who trusts in the Lord.” </a:t>
            </a:r>
          </a:p>
          <a:p>
            <a:pPr algn="l"/>
            <a:endParaRPr lang="en-US" dirty="0"/>
          </a:p>
          <a:p>
            <a:pPr algn="l"/>
            <a:r>
              <a:rPr lang="en-US" dirty="0"/>
              <a:t>.Pride and arrogance are so deceptive (Jer. 49:16) and challenging to see in oneself - even as Jesus described in Matthew 17:5</a:t>
            </a:r>
          </a:p>
          <a:p>
            <a:pPr algn="l"/>
            <a:endParaRPr lang="en-US" dirty="0"/>
          </a:p>
          <a:p>
            <a:pPr algn="l"/>
            <a:r>
              <a:rPr lang="en-US" dirty="0"/>
              <a:t>When thinking of the conversion to take place - I think of the prodigal son in Luke 15 and his willingness to humble himself and offer his life in service to his father. </a:t>
            </a:r>
          </a:p>
          <a:p>
            <a:pPr algn="l"/>
            <a:endParaRPr lang="en-US" dirty="0"/>
          </a:p>
          <a:p>
            <a:pPr algn="l"/>
            <a:r>
              <a:rPr lang="en-US" dirty="0" err="1"/>
              <a:t>Hab</a:t>
            </a:r>
            <a:r>
              <a:rPr lang="en-US" dirty="0"/>
              <a:t> 2:4 - “Behold, as for the proud one, his soul is not right within him; But the righteous will live by his faith. </a:t>
            </a:r>
          </a:p>
          <a:p>
            <a:pPr algn="l"/>
            <a:endParaRPr lang="en-US" dirty="0"/>
          </a:p>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11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35E0ABFF-075A-4DE4-8E40-86DA12DEA7B0}"/>
              </a:ext>
            </a:extLst>
          </p:cNvPr>
          <p:cNvSpPr>
            <a:spLocks noGrp="1"/>
          </p:cNvSpPr>
          <p:nvPr>
            <p:ph type="dt" idx="1"/>
          </p:nvPr>
        </p:nvSpPr>
        <p:spPr/>
        <p:txBody>
          <a:bodyPr/>
          <a:lstStyle/>
          <a:p>
            <a:r>
              <a:rPr lang="en-US"/>
              <a:t>8/5/2020 pm</a:t>
            </a:r>
          </a:p>
        </p:txBody>
      </p:sp>
      <p:sp>
        <p:nvSpPr>
          <p:cNvPr id="6" name="Footer Placeholder 5">
            <a:extLst>
              <a:ext uri="{FF2B5EF4-FFF2-40B4-BE49-F238E27FC236}">
                <a16:creationId xmlns:a16="http://schemas.microsoft.com/office/drawing/2014/main" id="{87ED24E9-5F5F-422A-B2F3-2368CB073443}"/>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054FC19D-89AC-4804-9BE1-7A97886E8B98}"/>
              </a:ext>
            </a:extLst>
          </p:cNvPr>
          <p:cNvSpPr>
            <a:spLocks noGrp="1"/>
          </p:cNvSpPr>
          <p:nvPr>
            <p:ph type="hdr" sz="quarter"/>
          </p:nvPr>
        </p:nvSpPr>
        <p:spPr/>
        <p:txBody>
          <a:bodyPr/>
          <a:lstStyle/>
          <a:p>
            <a:r>
              <a:rPr lang="en-US"/>
              <a:t>Class – The Life Of Christ (220)</a:t>
            </a:r>
          </a:p>
        </p:txBody>
      </p:sp>
    </p:spTree>
    <p:extLst>
      <p:ext uri="{BB962C8B-B14F-4D97-AF65-F5344CB8AC3E}">
        <p14:creationId xmlns:p14="http://schemas.microsoft.com/office/powerpoint/2010/main" val="39317218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12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C336C38C-EA13-41A3-8A24-AA2AF81ED580}"/>
              </a:ext>
            </a:extLst>
          </p:cNvPr>
          <p:cNvSpPr>
            <a:spLocks noGrp="1"/>
          </p:cNvSpPr>
          <p:nvPr>
            <p:ph type="dt" idx="1"/>
          </p:nvPr>
        </p:nvSpPr>
        <p:spPr/>
        <p:txBody>
          <a:bodyPr/>
          <a:lstStyle/>
          <a:p>
            <a:r>
              <a:rPr lang="en-US"/>
              <a:t>8/5/2020 pm</a:t>
            </a:r>
          </a:p>
        </p:txBody>
      </p:sp>
      <p:sp>
        <p:nvSpPr>
          <p:cNvPr id="6" name="Footer Placeholder 5">
            <a:extLst>
              <a:ext uri="{FF2B5EF4-FFF2-40B4-BE49-F238E27FC236}">
                <a16:creationId xmlns:a16="http://schemas.microsoft.com/office/drawing/2014/main" id="{0B2C1B95-9BCE-40A6-ABE5-8959690C378C}"/>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0D52DA89-C2C1-4200-878E-B1370820C06D}"/>
              </a:ext>
            </a:extLst>
          </p:cNvPr>
          <p:cNvSpPr>
            <a:spLocks noGrp="1"/>
          </p:cNvSpPr>
          <p:nvPr>
            <p:ph type="hdr" sz="quarter"/>
          </p:nvPr>
        </p:nvSpPr>
        <p:spPr/>
        <p:txBody>
          <a:bodyPr/>
          <a:lstStyle/>
          <a:p>
            <a:r>
              <a:rPr lang="en-US"/>
              <a:t>Class – The Life Of Christ (220)</a:t>
            </a:r>
          </a:p>
        </p:txBody>
      </p:sp>
    </p:spTree>
    <p:extLst>
      <p:ext uri="{BB962C8B-B14F-4D97-AF65-F5344CB8AC3E}">
        <p14:creationId xmlns:p14="http://schemas.microsoft.com/office/powerpoint/2010/main" val="3980998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pPr marL="570900" lvl="2" indent="-501278">
              <a:spcAft>
                <a:spcPts val="658"/>
              </a:spcAft>
            </a:pPr>
            <a:endParaRPr lang="en-US" sz="1500" dirty="0"/>
          </a:p>
        </p:txBody>
      </p:sp>
      <p:sp>
        <p:nvSpPr>
          <p:cNvPr id="3" name="Date Placeholder 2">
            <a:extLst>
              <a:ext uri="{FF2B5EF4-FFF2-40B4-BE49-F238E27FC236}">
                <a16:creationId xmlns:a16="http://schemas.microsoft.com/office/drawing/2014/main" id="{FDE40A58-44FD-459D-B4A1-17B26D97469D}"/>
              </a:ext>
            </a:extLst>
          </p:cNvPr>
          <p:cNvSpPr>
            <a:spLocks noGrp="1"/>
          </p:cNvSpPr>
          <p:nvPr>
            <p:ph type="dt" idx="1"/>
          </p:nvPr>
        </p:nvSpPr>
        <p:spPr/>
        <p:txBody>
          <a:bodyPr/>
          <a:lstStyle/>
          <a:p>
            <a:r>
              <a:rPr lang="en-US"/>
              <a:t>8/5/2020 pm</a:t>
            </a:r>
          </a:p>
        </p:txBody>
      </p:sp>
      <p:sp>
        <p:nvSpPr>
          <p:cNvPr id="4" name="Footer Placeholder 3">
            <a:extLst>
              <a:ext uri="{FF2B5EF4-FFF2-40B4-BE49-F238E27FC236}">
                <a16:creationId xmlns:a16="http://schemas.microsoft.com/office/drawing/2014/main" id="{64641EC1-E1E5-4F8A-9FEE-D14A8CB5BF3B}"/>
              </a:ext>
            </a:extLst>
          </p:cNvPr>
          <p:cNvSpPr>
            <a:spLocks noGrp="1"/>
          </p:cNvSpPr>
          <p:nvPr>
            <p:ph type="ftr" sz="quarter" idx="4"/>
          </p:nvPr>
        </p:nvSpPr>
        <p:spPr/>
        <p:txBody>
          <a:bodyPr/>
          <a:lstStyle/>
          <a:p>
            <a:r>
              <a:rPr lang="en-US"/>
              <a:t>Chris Simmons</a:t>
            </a:r>
          </a:p>
        </p:txBody>
      </p:sp>
      <p:sp>
        <p:nvSpPr>
          <p:cNvPr id="5" name="Header Placeholder 4">
            <a:extLst>
              <a:ext uri="{FF2B5EF4-FFF2-40B4-BE49-F238E27FC236}">
                <a16:creationId xmlns:a16="http://schemas.microsoft.com/office/drawing/2014/main" id="{9A326DC8-1ACC-404A-9187-E5A669C19ABD}"/>
              </a:ext>
            </a:extLst>
          </p:cNvPr>
          <p:cNvSpPr>
            <a:spLocks noGrp="1"/>
          </p:cNvSpPr>
          <p:nvPr>
            <p:ph type="hdr" sz="quarter"/>
          </p:nvPr>
        </p:nvSpPr>
        <p:spPr/>
        <p:txBody>
          <a:bodyPr/>
          <a:lstStyle/>
          <a:p>
            <a:r>
              <a:rPr lang="en-US"/>
              <a:t>Class – The Life Of Christ (220)</a:t>
            </a:r>
          </a:p>
        </p:txBody>
      </p:sp>
    </p:spTree>
    <p:extLst>
      <p:ext uri="{BB962C8B-B14F-4D97-AF65-F5344CB8AC3E}">
        <p14:creationId xmlns:p14="http://schemas.microsoft.com/office/powerpoint/2010/main" val="3305210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Notice the words “to be delivered” are actually in the present tense. “Is being given up or handed over”</a:t>
            </a:r>
          </a:p>
          <a:p>
            <a:r>
              <a:rPr lang="en-US" dirty="0"/>
              <a:t>Delivered “to deliver over treacherously by way of “betrayal””. </a:t>
            </a:r>
          </a:p>
          <a:p>
            <a:endParaRPr lang="en-US" dirty="0"/>
          </a:p>
          <a:p>
            <a:pPr defTabSz="972884">
              <a:defRPr/>
            </a:pPr>
            <a:r>
              <a:rPr lang="en-US" dirty="0">
                <a:latin typeface="Lucida Bright" panose="02040602050505020304" pitchFamily="18" charset="0"/>
              </a:rPr>
              <a:t>Some of the multitudes, that Jesus didn’t want to know He was passing through, wanted to take Him by force and make Him king a short time earlier. (John 6:15)</a:t>
            </a:r>
          </a:p>
          <a:p>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3</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3007D6A3-0CEB-4335-B898-0BAD88806CEE}"/>
              </a:ext>
            </a:extLst>
          </p:cNvPr>
          <p:cNvSpPr>
            <a:spLocks noGrp="1"/>
          </p:cNvSpPr>
          <p:nvPr>
            <p:ph type="dt" idx="1"/>
          </p:nvPr>
        </p:nvSpPr>
        <p:spPr/>
        <p:txBody>
          <a:bodyPr/>
          <a:lstStyle/>
          <a:p>
            <a:r>
              <a:rPr lang="en-US"/>
              <a:t>8/5/2020 pm</a:t>
            </a:r>
          </a:p>
        </p:txBody>
      </p:sp>
      <p:sp>
        <p:nvSpPr>
          <p:cNvPr id="6" name="Footer Placeholder 5">
            <a:extLst>
              <a:ext uri="{FF2B5EF4-FFF2-40B4-BE49-F238E27FC236}">
                <a16:creationId xmlns:a16="http://schemas.microsoft.com/office/drawing/2014/main" id="{D131A207-933B-4581-AA3E-511195C87BCF}"/>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920CC64C-0E7D-4E3D-956E-77D70838FFF7}"/>
              </a:ext>
            </a:extLst>
          </p:cNvPr>
          <p:cNvSpPr>
            <a:spLocks noGrp="1"/>
          </p:cNvSpPr>
          <p:nvPr>
            <p:ph type="hdr" sz="quarter"/>
          </p:nvPr>
        </p:nvSpPr>
        <p:spPr/>
        <p:txBody>
          <a:bodyPr/>
          <a:lstStyle/>
          <a:p>
            <a:r>
              <a:rPr lang="en-US"/>
              <a:t>Class – The Life Of Christ (220)</a:t>
            </a:r>
          </a:p>
        </p:txBody>
      </p:sp>
    </p:spTree>
    <p:extLst>
      <p:ext uri="{BB962C8B-B14F-4D97-AF65-F5344CB8AC3E}">
        <p14:creationId xmlns:p14="http://schemas.microsoft.com/office/powerpoint/2010/main" val="11609708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 </a:t>
            </a:r>
            <a:r>
              <a:rPr lang="en-US" sz="1900" dirty="0">
                <a:latin typeface="TimesNewRomanPSMT"/>
              </a:rPr>
              <a:t>It may be that these disciples, in spite of Jesus’ indications otherwise, at least partially shared in the misconceptions that Jesus</a:t>
            </a:r>
          </a:p>
          <a:p>
            <a:pPr algn="l"/>
            <a:r>
              <a:rPr lang="en-US" sz="1900" dirty="0">
                <a:latin typeface="TimesNewRomanPSMT"/>
              </a:rPr>
              <a:t>would be a king glorified on earth. If that were so, they would have trouble believing that He would be caused to suffer and die at the</a:t>
            </a:r>
          </a:p>
          <a:p>
            <a:pPr algn="l"/>
            <a:r>
              <a:rPr lang="en-US" sz="1900" dirty="0">
                <a:latin typeface="TimesNewRomanPSMT"/>
              </a:rPr>
              <a:t>hands of the hypocrites He condemned. Not knowing the end from the beginning, they could not comprehend it. (Truth Commentary; Caldwell)</a:t>
            </a:r>
          </a:p>
          <a:p>
            <a:pPr algn="l"/>
            <a:endParaRPr lang="en-US" sz="1900" dirty="0">
              <a:latin typeface="TimesNewRomanPSMT"/>
            </a:endParaRPr>
          </a:p>
          <a:p>
            <a:pPr algn="l"/>
            <a:r>
              <a:rPr lang="en-US" sz="1900" dirty="0">
                <a:latin typeface="TimesNewRomanPSMT"/>
              </a:rPr>
              <a:t>Was that the case, or did God not want them to understand yet? Did He keep them from fathoming it by not fully revealing all the details and reasons? Were </a:t>
            </a:r>
            <a:r>
              <a:rPr lang="en-US" sz="1900" i="1" dirty="0">
                <a:latin typeface="TimesNewRomanPS-ItalicMT"/>
              </a:rPr>
              <a:t>they </a:t>
            </a:r>
            <a:r>
              <a:rPr lang="en-US" sz="1900" dirty="0">
                <a:latin typeface="TimesNewRomanPSMT"/>
              </a:rPr>
              <a:t>not ready? Was </a:t>
            </a:r>
            <a:r>
              <a:rPr lang="en-US" sz="1900" i="1" dirty="0">
                <a:latin typeface="TimesNewRomanPS-ItalicMT"/>
              </a:rPr>
              <a:t>God </a:t>
            </a:r>
            <a:r>
              <a:rPr lang="en-US" sz="1900" dirty="0">
                <a:latin typeface="TimesNewRomanPSMT"/>
              </a:rPr>
              <a:t>not ready for them to fully understand His plan? The perfect passive tense of </a:t>
            </a:r>
            <a:r>
              <a:rPr lang="en-US" sz="1900" i="1" dirty="0" err="1">
                <a:latin typeface="TimesNewRomanPS-ItalicMT"/>
              </a:rPr>
              <a:t>parakaluptō</a:t>
            </a:r>
            <a:r>
              <a:rPr lang="en-US" sz="1900" i="1" dirty="0">
                <a:latin typeface="TimesNewRomanPS-ItalicMT"/>
              </a:rPr>
              <a:t> </a:t>
            </a:r>
            <a:r>
              <a:rPr lang="en-US" sz="1900" dirty="0">
                <a:latin typeface="TimesNewRomanPSMT"/>
              </a:rPr>
              <a:t>seems to indicate that the hiding came from a source outside themselves (Hendriksen, 517).</a:t>
            </a:r>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4</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39143EF8-DC66-44D5-81AE-FDBC1BF53E57}"/>
              </a:ext>
            </a:extLst>
          </p:cNvPr>
          <p:cNvSpPr>
            <a:spLocks noGrp="1"/>
          </p:cNvSpPr>
          <p:nvPr>
            <p:ph type="dt" idx="1"/>
          </p:nvPr>
        </p:nvSpPr>
        <p:spPr/>
        <p:txBody>
          <a:bodyPr/>
          <a:lstStyle/>
          <a:p>
            <a:r>
              <a:rPr lang="en-US"/>
              <a:t>8/5/2020 pm</a:t>
            </a:r>
          </a:p>
        </p:txBody>
      </p:sp>
      <p:sp>
        <p:nvSpPr>
          <p:cNvPr id="6" name="Footer Placeholder 5">
            <a:extLst>
              <a:ext uri="{FF2B5EF4-FFF2-40B4-BE49-F238E27FC236}">
                <a16:creationId xmlns:a16="http://schemas.microsoft.com/office/drawing/2014/main" id="{5B3F9FB8-7086-470C-9D49-35113A5932C4}"/>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EB3DF572-3E51-4CB0-96A0-1E290B426E7B}"/>
              </a:ext>
            </a:extLst>
          </p:cNvPr>
          <p:cNvSpPr>
            <a:spLocks noGrp="1"/>
          </p:cNvSpPr>
          <p:nvPr>
            <p:ph type="hdr" sz="quarter"/>
          </p:nvPr>
        </p:nvSpPr>
        <p:spPr/>
        <p:txBody>
          <a:bodyPr/>
          <a:lstStyle/>
          <a:p>
            <a:r>
              <a:rPr lang="en-US"/>
              <a:t>Class – The Life Of Christ (220)</a:t>
            </a:r>
          </a:p>
        </p:txBody>
      </p:sp>
    </p:spTree>
    <p:extLst>
      <p:ext uri="{BB962C8B-B14F-4D97-AF65-F5344CB8AC3E}">
        <p14:creationId xmlns:p14="http://schemas.microsoft.com/office/powerpoint/2010/main" val="2289526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Return to Capernaum - Jesus’ 2</a:t>
            </a:r>
            <a:r>
              <a:rPr lang="en-US" baseline="30000" dirty="0"/>
              <a:t>nd</a:t>
            </a:r>
            <a:r>
              <a:rPr lang="en-US" dirty="0"/>
              <a:t> home.</a:t>
            </a:r>
          </a:p>
          <a:p>
            <a:pPr algn="l"/>
            <a:r>
              <a:rPr lang="en-US" dirty="0"/>
              <a:t>From His Messiahship and His church to His glory on the mountain, the conversation now turns to domestic affairs - taxes and the economy. </a:t>
            </a:r>
          </a:p>
          <a:p>
            <a:pPr algn="l"/>
            <a:endParaRPr lang="en-US" dirty="0"/>
          </a:p>
          <a:p>
            <a:pPr algn="l"/>
            <a:r>
              <a:rPr lang="en-US" dirty="0"/>
              <a:t>“When the Romans under Pompey captured Jerusalem in 63 B.C., a tax of 10,000 talents was temporarily imposed on the Jews. The tax-contracting system was reformed by Julius Caesar, who reduced the taxes and levied no tax in the </a:t>
            </a:r>
            <a:r>
              <a:rPr lang="en-US" dirty="0" err="1"/>
              <a:t>sabbatic</a:t>
            </a:r>
            <a:r>
              <a:rPr lang="en-US" dirty="0"/>
              <a:t> years. But soon after the </a:t>
            </a:r>
            <a:r>
              <a:rPr lang="en-US" dirty="0" err="1"/>
              <a:t>Herods</a:t>
            </a:r>
            <a:r>
              <a:rPr lang="en-US" dirty="0"/>
              <a:t> came to power in Palestine, they demanded heavy taxes.</a:t>
            </a:r>
          </a:p>
          <a:p>
            <a:pPr algn="l"/>
            <a:endParaRPr lang="en-US" dirty="0"/>
          </a:p>
          <a:p>
            <a:pPr algn="l"/>
            <a:r>
              <a:rPr lang="en-US" dirty="0"/>
              <a:t>The </a:t>
            </a:r>
            <a:r>
              <a:rPr lang="en-US" dirty="0" err="1"/>
              <a:t>Herods</a:t>
            </a:r>
            <a:r>
              <a:rPr lang="en-US" dirty="0"/>
              <a:t> instituted a poll tax and a tax on fishing rights in the rivers and lakes. Customs were collected on trade routes by men like Levi, who collected in Capernaum (Matt 9:9; Mark 2:14; Luke 5:27). This city may have also been a place for port duties and fishing tolls. Some items sold for 1000 per cent above their original prices because of all the taxes. There may have been sales tax on slaves, oil, clothes, hides, and furs. Over and above these taxes were the religious dues. These were generally between 10 and 20 percent of a person's income before government tax.</a:t>
            </a:r>
          </a:p>
          <a:p>
            <a:pPr algn="l"/>
            <a:endParaRPr lang="en-US" dirty="0"/>
          </a:p>
          <a:p>
            <a:pPr algn="l"/>
            <a:r>
              <a:rPr lang="en-US" dirty="0"/>
              <a:t>During Jesus' time, the Jews were probably paying from 30 to 40 percent of their income on taxes and religious dues.</a:t>
            </a:r>
          </a:p>
          <a:p>
            <a:pPr algn="l"/>
            <a:r>
              <a:rPr lang="en-US" dirty="0"/>
              <a:t>(Nelson's Illustrated Bible Dictionary)</a:t>
            </a:r>
          </a:p>
          <a:p>
            <a:pPr algn="l"/>
            <a:endParaRPr lang="en-US" dirty="0"/>
          </a:p>
          <a:p>
            <a:pPr defTabSz="972884">
              <a:defRPr/>
            </a:pPr>
            <a:r>
              <a:rPr lang="en-US" dirty="0"/>
              <a:t>There was no hesitation by Peter re: Jesus’ practice paying this tax. </a:t>
            </a:r>
          </a:p>
          <a:p>
            <a:pPr defTabSz="972884">
              <a:defRPr/>
            </a:pPr>
            <a:endParaRPr lang="en-US" dirty="0"/>
          </a:p>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5</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FFAFFAB-D692-4C14-8A93-D409E68EC1FC}"/>
              </a:ext>
            </a:extLst>
          </p:cNvPr>
          <p:cNvSpPr>
            <a:spLocks noGrp="1"/>
          </p:cNvSpPr>
          <p:nvPr>
            <p:ph type="dt" idx="1"/>
          </p:nvPr>
        </p:nvSpPr>
        <p:spPr/>
        <p:txBody>
          <a:bodyPr/>
          <a:lstStyle/>
          <a:p>
            <a:r>
              <a:rPr lang="en-US"/>
              <a:t>8/5/2020 pm</a:t>
            </a:r>
          </a:p>
        </p:txBody>
      </p:sp>
      <p:sp>
        <p:nvSpPr>
          <p:cNvPr id="6" name="Footer Placeholder 5">
            <a:extLst>
              <a:ext uri="{FF2B5EF4-FFF2-40B4-BE49-F238E27FC236}">
                <a16:creationId xmlns:a16="http://schemas.microsoft.com/office/drawing/2014/main" id="{FF76D02A-DBA6-4A57-8623-6A16F8A04499}"/>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A73A8F9F-B272-4885-9B10-C80EB1A4C9F1}"/>
              </a:ext>
            </a:extLst>
          </p:cNvPr>
          <p:cNvSpPr>
            <a:spLocks noGrp="1"/>
          </p:cNvSpPr>
          <p:nvPr>
            <p:ph type="hdr" sz="quarter"/>
          </p:nvPr>
        </p:nvSpPr>
        <p:spPr/>
        <p:txBody>
          <a:bodyPr/>
          <a:lstStyle/>
          <a:p>
            <a:r>
              <a:rPr lang="en-US"/>
              <a:t>Class – The Life Of Christ (220)</a:t>
            </a:r>
          </a:p>
        </p:txBody>
      </p:sp>
    </p:spTree>
    <p:extLst>
      <p:ext uri="{BB962C8B-B14F-4D97-AF65-F5344CB8AC3E}">
        <p14:creationId xmlns:p14="http://schemas.microsoft.com/office/powerpoint/2010/main" val="12089207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a:p>
            <a:pPr algn="l"/>
            <a:r>
              <a:rPr lang="en-US" dirty="0"/>
              <a:t>“When the Romans under Pompey captured Jerusalem in 63 B.C., a tax of 10,000 talents was temporarily imposed on the Jews. The tax-contracting system was reformed by Julius Caesar, who reduced the taxes and levied no tax in the </a:t>
            </a:r>
            <a:r>
              <a:rPr lang="en-US" dirty="0" err="1"/>
              <a:t>sabbatic</a:t>
            </a:r>
            <a:r>
              <a:rPr lang="en-US" dirty="0"/>
              <a:t> years. But soon after the </a:t>
            </a:r>
            <a:r>
              <a:rPr lang="en-US" dirty="0" err="1"/>
              <a:t>Herods</a:t>
            </a:r>
            <a:r>
              <a:rPr lang="en-US" dirty="0"/>
              <a:t> came to power in Palestine, they demanded heavy taxes.</a:t>
            </a:r>
          </a:p>
          <a:p>
            <a:pPr algn="l"/>
            <a:endParaRPr lang="en-US" dirty="0"/>
          </a:p>
          <a:p>
            <a:pPr algn="l"/>
            <a:r>
              <a:rPr lang="en-US" dirty="0"/>
              <a:t>The </a:t>
            </a:r>
            <a:r>
              <a:rPr lang="en-US" dirty="0" err="1"/>
              <a:t>Herods</a:t>
            </a:r>
            <a:r>
              <a:rPr lang="en-US" dirty="0"/>
              <a:t> instituted a poll tax and a tax on fishing rights in the rivers and lakes. Customs were collected on trade routes by men like Levi, who collected in Capernaum (Matt 9:9; Mark 2:14; Luke 5:27). This city may have also been a place for port duties and fishing tolls. Some items sold for 1000 per cent above their original prices because of all the taxes. There may have been sales tax on slaves, oil, clothes, hides, and furs. Over and above these taxes were the religious dues. These were generally between 10 and 20 percent of a person's income before government tax.</a:t>
            </a:r>
          </a:p>
          <a:p>
            <a:pPr algn="l"/>
            <a:endParaRPr lang="en-US" dirty="0"/>
          </a:p>
          <a:p>
            <a:pPr algn="l"/>
            <a:r>
              <a:rPr lang="en-US" dirty="0"/>
              <a:t>During Jesus' time, the Jews were probably paying from 30 to 40 percent of their income on taxes and religious dues.</a:t>
            </a:r>
          </a:p>
          <a:p>
            <a:pPr algn="l"/>
            <a:r>
              <a:rPr lang="en-US" dirty="0"/>
              <a:t>(Nelson's Illustrated Bible Dictionary)</a:t>
            </a:r>
          </a:p>
          <a:p>
            <a:pPr algn="l"/>
            <a:endParaRPr lang="en-US" dirty="0"/>
          </a:p>
          <a:p>
            <a:pPr algn="l"/>
            <a:r>
              <a:rPr lang="en-US" dirty="0"/>
              <a:t>There was no hesitation by Peter re: Jesus’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6</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B924E2C-713C-48E9-B210-43F8C71E72BF}"/>
              </a:ext>
            </a:extLst>
          </p:cNvPr>
          <p:cNvSpPr>
            <a:spLocks noGrp="1"/>
          </p:cNvSpPr>
          <p:nvPr>
            <p:ph type="dt" idx="1"/>
          </p:nvPr>
        </p:nvSpPr>
        <p:spPr/>
        <p:txBody>
          <a:bodyPr/>
          <a:lstStyle/>
          <a:p>
            <a:r>
              <a:rPr lang="en-US"/>
              <a:t>8/5/2020 pm</a:t>
            </a:r>
          </a:p>
        </p:txBody>
      </p:sp>
      <p:sp>
        <p:nvSpPr>
          <p:cNvPr id="6" name="Footer Placeholder 5">
            <a:extLst>
              <a:ext uri="{FF2B5EF4-FFF2-40B4-BE49-F238E27FC236}">
                <a16:creationId xmlns:a16="http://schemas.microsoft.com/office/drawing/2014/main" id="{E3BA7532-9583-465F-82D2-5CF609918EFF}"/>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14366148-0CFA-4FA5-9FCA-C02C324F5F4A}"/>
              </a:ext>
            </a:extLst>
          </p:cNvPr>
          <p:cNvSpPr>
            <a:spLocks noGrp="1"/>
          </p:cNvSpPr>
          <p:nvPr>
            <p:ph type="hdr" sz="quarter"/>
          </p:nvPr>
        </p:nvSpPr>
        <p:spPr/>
        <p:txBody>
          <a:bodyPr/>
          <a:lstStyle/>
          <a:p>
            <a:r>
              <a:rPr lang="en-US"/>
              <a:t>Class – The Life Of Christ (220)</a:t>
            </a:r>
          </a:p>
        </p:txBody>
      </p:sp>
    </p:spTree>
    <p:extLst>
      <p:ext uri="{BB962C8B-B14F-4D97-AF65-F5344CB8AC3E}">
        <p14:creationId xmlns:p14="http://schemas.microsoft.com/office/powerpoint/2010/main" val="2985239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900" dirty="0">
                <a:latin typeface="Times-Roman"/>
              </a:rPr>
              <a:t>Unlike a modern income tax of citizens, or a sales tax of all inhabitants, Jesus draws attention to the practice of many ancient nations to collect taxes from </a:t>
            </a:r>
            <a:r>
              <a:rPr lang="en-US" sz="1900" b="1" dirty="0">
                <a:latin typeface="Times-Bold"/>
              </a:rPr>
              <a:t>strangers </a:t>
            </a:r>
            <a:r>
              <a:rPr lang="en-US" sz="1900" dirty="0">
                <a:latin typeface="Times-Roman"/>
              </a:rPr>
              <a:t>(</a:t>
            </a:r>
            <a:r>
              <a:rPr lang="en-US" sz="1900" i="1" dirty="0" err="1">
                <a:latin typeface="Times-Italic"/>
              </a:rPr>
              <a:t>t</a:t>
            </a:r>
            <a:r>
              <a:rPr lang="en-US" sz="1900" i="1" dirty="0" err="1">
                <a:latin typeface="TimesLongVowelsItalic"/>
              </a:rPr>
              <a:t></a:t>
            </a:r>
            <a:r>
              <a:rPr lang="en-US" sz="1900" i="1" dirty="0" err="1">
                <a:latin typeface="Times-Italic"/>
              </a:rPr>
              <a:t>n</a:t>
            </a:r>
            <a:r>
              <a:rPr lang="en-US" sz="1900" i="1" dirty="0">
                <a:latin typeface="Times-Italic"/>
              </a:rPr>
              <a:t> </a:t>
            </a:r>
            <a:r>
              <a:rPr lang="en-US" sz="1900" i="1" dirty="0" err="1">
                <a:latin typeface="Times-Italic"/>
              </a:rPr>
              <a:t>allotri</a:t>
            </a:r>
            <a:r>
              <a:rPr lang="en-US" sz="1900" i="1" dirty="0" err="1">
                <a:latin typeface="TimesLongVowelsItalic"/>
              </a:rPr>
              <a:t></a:t>
            </a:r>
            <a:r>
              <a:rPr lang="en-US" sz="1900" i="1" dirty="0" err="1">
                <a:latin typeface="Times-Italic"/>
              </a:rPr>
              <a:t>n</a:t>
            </a:r>
            <a:r>
              <a:rPr lang="en-US" sz="1900" dirty="0">
                <a:latin typeface="Times-Roman"/>
              </a:rPr>
              <a:t>) rather than </a:t>
            </a:r>
            <a:r>
              <a:rPr lang="en-US" sz="1900" b="1" dirty="0">
                <a:latin typeface="Times-Bold"/>
              </a:rPr>
              <a:t>their own children </a:t>
            </a:r>
            <a:r>
              <a:rPr lang="en-US" sz="1900" dirty="0">
                <a:latin typeface="Times-Roman"/>
              </a:rPr>
              <a:t>(</a:t>
            </a:r>
            <a:r>
              <a:rPr lang="en-US" sz="1900" i="1" dirty="0" err="1">
                <a:latin typeface="Times-Italic"/>
              </a:rPr>
              <a:t>t</a:t>
            </a:r>
            <a:r>
              <a:rPr lang="en-US" sz="1900" i="1" dirty="0" err="1">
                <a:latin typeface="TimesLongVowelsItalic"/>
              </a:rPr>
              <a:t></a:t>
            </a:r>
            <a:r>
              <a:rPr lang="en-US" sz="1900" i="1" dirty="0" err="1">
                <a:latin typeface="Times-Italic"/>
              </a:rPr>
              <a:t>n</a:t>
            </a:r>
            <a:r>
              <a:rPr lang="en-US" sz="1900" i="1" dirty="0">
                <a:latin typeface="Times-Italic"/>
              </a:rPr>
              <a:t> </a:t>
            </a:r>
            <a:r>
              <a:rPr lang="en-US" sz="1900" i="1" dirty="0" err="1">
                <a:latin typeface="Times-Italic"/>
              </a:rPr>
              <a:t>hui</a:t>
            </a:r>
            <a:r>
              <a:rPr lang="en-US" sz="1900" i="1" dirty="0" err="1">
                <a:latin typeface="TimesLongVowelsItalic"/>
              </a:rPr>
              <a:t></a:t>
            </a:r>
            <a:r>
              <a:rPr lang="en-US" sz="1900" i="1" dirty="0" err="1">
                <a:latin typeface="Times-Italic"/>
              </a:rPr>
              <a:t>n</a:t>
            </a:r>
            <a:r>
              <a:rPr lang="en-US" sz="1900" i="1" dirty="0">
                <a:latin typeface="Times-Italic"/>
              </a:rPr>
              <a:t> </a:t>
            </a:r>
            <a:r>
              <a:rPr lang="en-US" sz="1900" i="1" dirty="0" err="1">
                <a:latin typeface="Times-Italic"/>
              </a:rPr>
              <a:t>aut</a:t>
            </a:r>
            <a:r>
              <a:rPr lang="en-US" sz="1900" i="1" dirty="0" err="1">
                <a:latin typeface="TimesLongVowelsItalic"/>
              </a:rPr>
              <a:t></a:t>
            </a:r>
            <a:r>
              <a:rPr lang="en-US" sz="1900" i="1" dirty="0" err="1">
                <a:latin typeface="Times-Italic"/>
              </a:rPr>
              <a:t>n</a:t>
            </a:r>
            <a:r>
              <a:rPr lang="en-US" sz="1900" dirty="0">
                <a:latin typeface="Times-Roman"/>
              </a:rPr>
              <a:t>)—probably used here in the sense of </a:t>
            </a:r>
            <a:r>
              <a:rPr lang="en-US" sz="1900" i="1" dirty="0">
                <a:latin typeface="Times-Italic"/>
              </a:rPr>
              <a:t>citizens </a:t>
            </a:r>
            <a:r>
              <a:rPr lang="en-US" sz="1900" dirty="0">
                <a:latin typeface="Times-Roman"/>
              </a:rPr>
              <a:t>or </a:t>
            </a:r>
            <a:r>
              <a:rPr lang="en-US" sz="1900" i="1" dirty="0">
                <a:latin typeface="Times-Italic"/>
              </a:rPr>
              <a:t>royal family. </a:t>
            </a:r>
            <a:r>
              <a:rPr lang="en-US" sz="1900" dirty="0">
                <a:latin typeface="Times-Roman"/>
              </a:rPr>
              <a:t>Jesus asked Peter what the general practice was in his day. In our time, principles of fairness and equality regulate and monitor nepotistic practices that might allow the children of officials to benefit financially from a relative’s office. Such concerns were not taken into account by ancient rulers. Family and even citizens, received special treatment in such cultures.</a:t>
            </a:r>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7</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88376D7-5637-408D-B044-73F18A2760B6}"/>
              </a:ext>
            </a:extLst>
          </p:cNvPr>
          <p:cNvSpPr>
            <a:spLocks noGrp="1"/>
          </p:cNvSpPr>
          <p:nvPr>
            <p:ph type="dt" idx="1"/>
          </p:nvPr>
        </p:nvSpPr>
        <p:spPr/>
        <p:txBody>
          <a:bodyPr/>
          <a:lstStyle/>
          <a:p>
            <a:r>
              <a:rPr lang="en-US"/>
              <a:t>8/5/2020 pm</a:t>
            </a:r>
          </a:p>
        </p:txBody>
      </p:sp>
      <p:sp>
        <p:nvSpPr>
          <p:cNvPr id="6" name="Footer Placeholder 5">
            <a:extLst>
              <a:ext uri="{FF2B5EF4-FFF2-40B4-BE49-F238E27FC236}">
                <a16:creationId xmlns:a16="http://schemas.microsoft.com/office/drawing/2014/main" id="{8A529FC8-2C87-46B8-8E6F-6B9477EE8326}"/>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B073495D-31CA-47AC-8677-6B0EE0F0CFCD}"/>
              </a:ext>
            </a:extLst>
          </p:cNvPr>
          <p:cNvSpPr>
            <a:spLocks noGrp="1"/>
          </p:cNvSpPr>
          <p:nvPr>
            <p:ph type="hdr" sz="quarter"/>
          </p:nvPr>
        </p:nvSpPr>
        <p:spPr/>
        <p:txBody>
          <a:bodyPr/>
          <a:lstStyle/>
          <a:p>
            <a:r>
              <a:rPr lang="en-US"/>
              <a:t>Class – The Life Of Christ (220)</a:t>
            </a:r>
          </a:p>
        </p:txBody>
      </p:sp>
    </p:spTree>
    <p:extLst>
      <p:ext uri="{BB962C8B-B14F-4D97-AF65-F5344CB8AC3E}">
        <p14:creationId xmlns:p14="http://schemas.microsoft.com/office/powerpoint/2010/main" val="41678147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Jesus recognized the impact on not paying this temple tax on those critical of the gospel and His kingdom.</a:t>
            </a:r>
          </a:p>
          <a:p>
            <a:pPr algn="l"/>
            <a:r>
              <a:rPr lang="en-US" dirty="0"/>
              <a:t>Jesus didn’t want cause offense to His cause over a right of His. </a:t>
            </a:r>
          </a:p>
          <a:p>
            <a:pPr algn="l"/>
            <a:endParaRPr lang="en-US" dirty="0"/>
          </a:p>
          <a:p>
            <a:pPr algn="l"/>
            <a:r>
              <a:rPr lang="en-US" dirty="0"/>
              <a:t>Is this a miracle (in the strict definition of the word)? Or a measure of God’s divine providence. Reminds me of Jesus’ direction to His disciples before entering Jerusalem. (Mark 14:12-16)</a:t>
            </a:r>
          </a:p>
          <a:p>
            <a:pPr algn="l"/>
            <a:endParaRPr lang="en-US" dirty="0"/>
          </a:p>
          <a:p>
            <a:pPr algn="l"/>
            <a:r>
              <a:rPr lang="en-US" dirty="0"/>
              <a:t>Note what Jesus was willing to be scandalous vs. what He wasn’t’. He didn’t change His teaching in John 6 in order to not offend. Here, Jesus silences the ignorance of foolish men (1 Peter 2:15) and establishing who He is at the same time. </a:t>
            </a:r>
          </a:p>
          <a:p>
            <a:pPr algn="l"/>
            <a:endParaRPr lang="en-US" dirty="0"/>
          </a:p>
          <a:p>
            <a:pPr defTabSz="972884">
              <a:defRPr/>
            </a:pPr>
            <a:r>
              <a:rPr lang="en-US" dirty="0">
                <a:latin typeface="Lucida Bright" panose="02040602050505020304" pitchFamily="18" charset="0"/>
              </a:rPr>
              <a:t>Jesus directs Peter to take an ordinary step to provide this tax in a miraculous way.</a:t>
            </a:r>
          </a:p>
          <a:p>
            <a:pPr algn="l"/>
            <a:endParaRPr lang="en-US" dirty="0"/>
          </a:p>
          <a:p>
            <a:pPr algn="l"/>
            <a:r>
              <a:rPr lang="en-US" dirty="0"/>
              <a:t>Jesus teaches on how to avoid a scandal!</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8</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5145B905-13B5-46CD-AC29-E02E6E33F146}"/>
              </a:ext>
            </a:extLst>
          </p:cNvPr>
          <p:cNvSpPr>
            <a:spLocks noGrp="1"/>
          </p:cNvSpPr>
          <p:nvPr>
            <p:ph type="dt" idx="1"/>
          </p:nvPr>
        </p:nvSpPr>
        <p:spPr/>
        <p:txBody>
          <a:bodyPr/>
          <a:lstStyle/>
          <a:p>
            <a:r>
              <a:rPr lang="en-US"/>
              <a:t>8/5/2020 pm</a:t>
            </a:r>
          </a:p>
        </p:txBody>
      </p:sp>
      <p:sp>
        <p:nvSpPr>
          <p:cNvPr id="6" name="Footer Placeholder 5">
            <a:extLst>
              <a:ext uri="{FF2B5EF4-FFF2-40B4-BE49-F238E27FC236}">
                <a16:creationId xmlns:a16="http://schemas.microsoft.com/office/drawing/2014/main" id="{C625D570-94DC-48C8-B6A2-8195FFC3D723}"/>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823FDB80-F645-4AB3-8342-11B1F376EA2D}"/>
              </a:ext>
            </a:extLst>
          </p:cNvPr>
          <p:cNvSpPr>
            <a:spLocks noGrp="1"/>
          </p:cNvSpPr>
          <p:nvPr>
            <p:ph type="hdr" sz="quarter"/>
          </p:nvPr>
        </p:nvSpPr>
        <p:spPr/>
        <p:txBody>
          <a:bodyPr/>
          <a:lstStyle/>
          <a:p>
            <a:r>
              <a:rPr lang="en-US"/>
              <a:t>Class – The Life Of Christ (220)</a:t>
            </a:r>
          </a:p>
        </p:txBody>
      </p:sp>
    </p:spTree>
    <p:extLst>
      <p:ext uri="{BB962C8B-B14F-4D97-AF65-F5344CB8AC3E}">
        <p14:creationId xmlns:p14="http://schemas.microsoft.com/office/powerpoint/2010/main" val="16408036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72884">
              <a:defRPr/>
            </a:pPr>
            <a:r>
              <a:rPr lang="en-US" dirty="0"/>
              <a:t>So, to put this into context, if the apostles had to “get behind Me”, (Matt. 16:23 then they were going to focus on who was first behind Jesus. </a:t>
            </a:r>
          </a:p>
          <a:p>
            <a:pPr defTabSz="972884">
              <a:defRPr/>
            </a:pPr>
            <a:endParaRPr lang="en-US" dirty="0"/>
          </a:p>
          <a:p>
            <a:pPr defTabSz="972884">
              <a:defRPr/>
            </a:pPr>
            <a:r>
              <a:rPr lang="en-US" dirty="0"/>
              <a:t>An argument “Started” - footnote, lit. “entered in” - who do you suppose introduced that into their hearts? Acts 5:3j</a:t>
            </a:r>
          </a:p>
          <a:p>
            <a:pPr defTabSz="972884">
              <a:defRPr/>
            </a:pPr>
            <a:endParaRPr lang="en-US" dirty="0">
              <a:latin typeface="Lucida Bright" panose="02040602050505020304" pitchFamily="18" charset="0"/>
            </a:endParaRPr>
          </a:p>
          <a:p>
            <a:pPr defTabSz="972884">
              <a:defRPr/>
            </a:pPr>
            <a:r>
              <a:rPr lang="en-US" dirty="0">
                <a:latin typeface="Lucida Bright" panose="02040602050505020304" pitchFamily="18" charset="0"/>
              </a:rPr>
              <a:t>Jesus is trying to focus their minds on His suffering and death and they’re thinking about their preeminence among their peers.</a:t>
            </a:r>
          </a:p>
          <a:p>
            <a:pPr defTabSz="972884">
              <a:defRPr/>
            </a:pPr>
            <a:endParaRPr lang="en-US" dirty="0">
              <a:latin typeface="Lucida Bright" panose="02040602050505020304" pitchFamily="18" charset="0"/>
            </a:endParaRPr>
          </a:p>
          <a:p>
            <a:pPr defTabSz="972884">
              <a:defRPr/>
            </a:pPr>
            <a:r>
              <a:rPr lang="en-US" dirty="0">
                <a:latin typeface="Lucida Bright" panose="02040602050505020304" pitchFamily="18" charset="0"/>
              </a:rPr>
              <a:t>What do their words represent? What’s in their heart. Matthew 15:18-19</a:t>
            </a:r>
          </a:p>
          <a:p>
            <a:pPr defTabSz="972884">
              <a:defRPr/>
            </a:pPr>
            <a:endParaRPr lang="en-US" dirty="0">
              <a:latin typeface="Lucida Bright" panose="02040602050505020304" pitchFamily="18" charset="0"/>
            </a:endParaRPr>
          </a:p>
          <a:p>
            <a:pPr defTabSz="972884">
              <a:defRPr/>
            </a:pPr>
            <a:r>
              <a:rPr lang="en-US" dirty="0">
                <a:latin typeface="Lucida Bright" panose="02040602050505020304" pitchFamily="18" charset="0"/>
              </a:rPr>
              <a:t>Be careful about comparing ourselves to others: 2 Cor. 10:12</a:t>
            </a:r>
          </a:p>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9</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177F347-F495-46AF-8FA1-74F5A20951EE}"/>
              </a:ext>
            </a:extLst>
          </p:cNvPr>
          <p:cNvSpPr>
            <a:spLocks noGrp="1"/>
          </p:cNvSpPr>
          <p:nvPr>
            <p:ph type="dt" idx="1"/>
          </p:nvPr>
        </p:nvSpPr>
        <p:spPr/>
        <p:txBody>
          <a:bodyPr/>
          <a:lstStyle/>
          <a:p>
            <a:r>
              <a:rPr lang="en-US"/>
              <a:t>8/5/2020 pm</a:t>
            </a:r>
          </a:p>
        </p:txBody>
      </p:sp>
      <p:sp>
        <p:nvSpPr>
          <p:cNvPr id="6" name="Footer Placeholder 5">
            <a:extLst>
              <a:ext uri="{FF2B5EF4-FFF2-40B4-BE49-F238E27FC236}">
                <a16:creationId xmlns:a16="http://schemas.microsoft.com/office/drawing/2014/main" id="{848F34AF-74F8-4F1F-B189-BCDA068432BD}"/>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5F013FC4-4EB5-4224-A39C-30E1F12A6885}"/>
              </a:ext>
            </a:extLst>
          </p:cNvPr>
          <p:cNvSpPr>
            <a:spLocks noGrp="1"/>
          </p:cNvSpPr>
          <p:nvPr>
            <p:ph type="hdr" sz="quarter"/>
          </p:nvPr>
        </p:nvSpPr>
        <p:spPr/>
        <p:txBody>
          <a:bodyPr/>
          <a:lstStyle/>
          <a:p>
            <a:r>
              <a:rPr lang="en-US"/>
              <a:t>Class – The Life Of Christ (220)</a:t>
            </a:r>
          </a:p>
        </p:txBody>
      </p:sp>
    </p:spTree>
    <p:extLst>
      <p:ext uri="{BB962C8B-B14F-4D97-AF65-F5344CB8AC3E}">
        <p14:creationId xmlns:p14="http://schemas.microsoft.com/office/powerpoint/2010/main" val="857499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35892" y="3085765"/>
            <a:ext cx="8245163" cy="3338149"/>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435894" y="1020431"/>
            <a:ext cx="8245162"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435895" y="2495446"/>
            <a:ext cx="8245160"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8/8/2020</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688E5B1-4139-AD48-BA45-9CE6A55A1ED0}"/>
              </a:ext>
            </a:extLst>
          </p:cNvPr>
          <p:cNvSpPr/>
          <p:nvPr userDrawn="1"/>
        </p:nvSpPr>
        <p:spPr>
          <a:xfrm>
            <a:off x="81945" y="456434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724508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8/8/2020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360596E6-4DE9-A746-9D39-94401D2B4645}"/>
              </a:ext>
            </a:extLst>
          </p:cNvPr>
          <p:cNvSpPr/>
          <p:nvPr userDrawn="1"/>
        </p:nvSpPr>
        <p:spPr>
          <a:xfrm rot="16200000">
            <a:off x="2555801" y="2404428"/>
            <a:ext cx="1270001" cy="9526"/>
          </a:xfrm>
          <a:prstGeom prst="rect">
            <a:avLst/>
          </a:prstGeom>
          <a:solidFill>
            <a:srgbClr val="111111"/>
          </a:solidFill>
          <a:ln w="12700">
            <a:miter lim="400000"/>
          </a:ln>
        </p:spPr>
        <p:txBody>
          <a:bodyPr lIns="25400" tIns="25400" rIns="25400" bIns="25400" anchor="ctr"/>
          <a:lstStyle/>
          <a:p>
            <a:pPr algn="ctr">
              <a:defRPr sz="3200" spc="0">
                <a:solidFill>
                  <a:srgbClr val="000000"/>
                </a:solidFill>
                <a:latin typeface="Helvetica Light"/>
                <a:ea typeface="Helvetica Light"/>
                <a:cs typeface="Helvetica Light"/>
                <a:sym typeface="Helvetica Light"/>
              </a:defRPr>
            </a:pPr>
            <a:endParaRPr lang="en-US" sz="1600" noProof="0" dirty="0"/>
          </a:p>
        </p:txBody>
      </p:sp>
      <p:sp>
        <p:nvSpPr>
          <p:cNvPr id="14" name="Picture Placeholder 13">
            <a:extLst>
              <a:ext uri="{FF2B5EF4-FFF2-40B4-BE49-F238E27FC236}">
                <a16:creationId xmlns:a16="http://schemas.microsoft.com/office/drawing/2014/main" id="{14FCD294-AF1C-5E4C-A4DA-80CFCFA430D2}"/>
              </a:ext>
            </a:extLst>
          </p:cNvPr>
          <p:cNvSpPr>
            <a:spLocks noGrp="1"/>
          </p:cNvSpPr>
          <p:nvPr>
            <p:ph type="pic" sz="quarter" idx="13"/>
          </p:nvPr>
        </p:nvSpPr>
        <p:spPr>
          <a:xfrm>
            <a:off x="729854" y="917462"/>
            <a:ext cx="1653778" cy="4989627"/>
          </a:xfrm>
          <a:custGeom>
            <a:avLst/>
            <a:gdLst>
              <a:gd name="connsiteX0" fmla="*/ 0 w 2205037"/>
              <a:gd name="connsiteY0" fmla="*/ 0 h 4989627"/>
              <a:gd name="connsiteX1" fmla="*/ 2205037 w 2205037"/>
              <a:gd name="connsiteY1" fmla="*/ 0 h 4989627"/>
              <a:gd name="connsiteX2" fmla="*/ 2205037 w 2205037"/>
              <a:gd name="connsiteY2" fmla="*/ 4989627 h 4989627"/>
              <a:gd name="connsiteX3" fmla="*/ 0 w 2205037"/>
              <a:gd name="connsiteY3" fmla="*/ 4989627 h 4989627"/>
              <a:gd name="connsiteX4" fmla="*/ 0 w 2205037"/>
              <a:gd name="connsiteY4" fmla="*/ 4286290 h 4989627"/>
              <a:gd name="connsiteX5" fmla="*/ 809319 w 2205037"/>
              <a:gd name="connsiteY5" fmla="*/ 4286290 h 4989627"/>
              <a:gd name="connsiteX6" fmla="*/ 809319 w 2205037"/>
              <a:gd name="connsiteY6" fmla="*/ 3905289 h 4989627"/>
              <a:gd name="connsiteX7" fmla="*/ 0 w 2205037"/>
              <a:gd name="connsiteY7" fmla="*/ 3905289 h 4989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5037" h="4989627">
                <a:moveTo>
                  <a:pt x="0" y="0"/>
                </a:moveTo>
                <a:lnTo>
                  <a:pt x="2205037" y="0"/>
                </a:lnTo>
                <a:lnTo>
                  <a:pt x="2205037" y="4989627"/>
                </a:lnTo>
                <a:lnTo>
                  <a:pt x="0" y="4989627"/>
                </a:lnTo>
                <a:lnTo>
                  <a:pt x="0" y="4286290"/>
                </a:lnTo>
                <a:lnTo>
                  <a:pt x="809319" y="4286290"/>
                </a:lnTo>
                <a:lnTo>
                  <a:pt x="809319" y="3905289"/>
                </a:lnTo>
                <a:lnTo>
                  <a:pt x="0" y="3905289"/>
                </a:lnTo>
                <a:close/>
              </a:path>
            </a:pathLst>
          </a:custGeom>
          <a:solidFill>
            <a:schemeClr val="tx2"/>
          </a:solidFill>
        </p:spPr>
        <p:txBody>
          <a:bodyPr wrap="square">
            <a:noAutofit/>
          </a:bodyPr>
          <a:lstStyle/>
          <a:p>
            <a:r>
              <a:rPr lang="en-US"/>
              <a:t>Click icon to add picture</a:t>
            </a:r>
            <a:endParaRPr lang="en-US" dirty="0"/>
          </a:p>
        </p:txBody>
      </p:sp>
      <p:sp>
        <p:nvSpPr>
          <p:cNvPr id="15" name="Rectangle 1">
            <a:extLst>
              <a:ext uri="{FF2B5EF4-FFF2-40B4-BE49-F238E27FC236}">
                <a16:creationId xmlns:a16="http://schemas.microsoft.com/office/drawing/2014/main" id="{8EDF2123-85B2-F547-8D7A-F0273E1E9E85}"/>
              </a:ext>
            </a:extLst>
          </p:cNvPr>
          <p:cNvSpPr/>
          <p:nvPr userDrawn="1"/>
        </p:nvSpPr>
        <p:spPr>
          <a:xfrm>
            <a:off x="573067" y="482459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8" name="Title 1">
            <a:extLst>
              <a:ext uri="{FF2B5EF4-FFF2-40B4-BE49-F238E27FC236}">
                <a16:creationId xmlns:a16="http://schemas.microsoft.com/office/drawing/2014/main" id="{51DA15C9-6722-0B47-897A-7DC9AED35B7C}"/>
              </a:ext>
            </a:extLst>
          </p:cNvPr>
          <p:cNvSpPr>
            <a:spLocks noGrp="1"/>
          </p:cNvSpPr>
          <p:nvPr>
            <p:ph type="title" hasCustomPrompt="1"/>
          </p:nvPr>
        </p:nvSpPr>
        <p:spPr>
          <a:xfrm>
            <a:off x="3186038" y="2945526"/>
            <a:ext cx="2209121" cy="1613201"/>
          </a:xfrm>
        </p:spPr>
        <p:txBody>
          <a:bodyPr lIns="0" tIns="0" rIns="0" bIns="0" anchor="b">
            <a:normAutofit/>
          </a:bodyPr>
          <a:lstStyle>
            <a:lvl1pPr>
              <a:defRPr sz="3400"/>
            </a:lvl1pPr>
          </a:lstStyle>
          <a:p>
            <a:r>
              <a:rPr lang="en-US" dirty="0"/>
              <a:t>TITLE GOES HERE</a:t>
            </a:r>
          </a:p>
        </p:txBody>
      </p:sp>
      <p:sp>
        <p:nvSpPr>
          <p:cNvPr id="22" name="Content Placeholder 20">
            <a:extLst>
              <a:ext uri="{FF2B5EF4-FFF2-40B4-BE49-F238E27FC236}">
                <a16:creationId xmlns:a16="http://schemas.microsoft.com/office/drawing/2014/main" id="{5FFB748F-E999-9A4B-B9D8-B6E1C2AE0134}"/>
              </a:ext>
            </a:extLst>
          </p:cNvPr>
          <p:cNvSpPr>
            <a:spLocks noGrp="1"/>
          </p:cNvSpPr>
          <p:nvPr>
            <p:ph sz="quarter" idx="14"/>
          </p:nvPr>
        </p:nvSpPr>
        <p:spPr>
          <a:xfrm>
            <a:off x="5554267" y="2005014"/>
            <a:ext cx="3382565" cy="4027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83987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aller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8/8/2020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placeholder.jpg">
            <a:extLst>
              <a:ext uri="{FF2B5EF4-FFF2-40B4-BE49-F238E27FC236}">
                <a16:creationId xmlns:a16="http://schemas.microsoft.com/office/drawing/2014/main" id="{D447DA2F-5DA0-834C-9AFA-DC4F7B4ECCDC}"/>
              </a:ext>
            </a:extLst>
          </p:cNvPr>
          <p:cNvSpPr>
            <a:spLocks noGrp="1"/>
          </p:cNvSpPr>
          <p:nvPr>
            <p:ph type="pic" sz="quarter" idx="13"/>
          </p:nvPr>
        </p:nvSpPr>
        <p:spPr>
          <a:xfrm>
            <a:off x="7596231" y="717551"/>
            <a:ext cx="1547701" cy="4953001"/>
          </a:xfrm>
          <a:prstGeom prst="rect">
            <a:avLst/>
          </a:prstGeom>
          <a:solidFill>
            <a:schemeClr val="tx2"/>
          </a:solidFill>
        </p:spPr>
        <p:txBody>
          <a:bodyPr lIns="91439" tIns="45719" rIns="91439" bIns="45719">
            <a:noAutofit/>
          </a:bodyPr>
          <a:lstStyle/>
          <a:p>
            <a:r>
              <a:rPr lang="en-US" noProof="0"/>
              <a:t>Click icon to add picture</a:t>
            </a:r>
          </a:p>
        </p:txBody>
      </p:sp>
      <p:sp>
        <p:nvSpPr>
          <p:cNvPr id="10" name="Picture Placeholder 9">
            <a:extLst>
              <a:ext uri="{FF2B5EF4-FFF2-40B4-BE49-F238E27FC236}">
                <a16:creationId xmlns:a16="http://schemas.microsoft.com/office/drawing/2014/main" id="{0292654E-1088-3C42-A573-2CBF48FA3324}"/>
              </a:ext>
            </a:extLst>
          </p:cNvPr>
          <p:cNvSpPr>
            <a:spLocks noGrp="1"/>
          </p:cNvSpPr>
          <p:nvPr>
            <p:ph type="pic" sz="quarter" idx="14"/>
          </p:nvPr>
        </p:nvSpPr>
        <p:spPr>
          <a:xfrm>
            <a:off x="955843" y="3168650"/>
            <a:ext cx="2525396" cy="3689350"/>
          </a:xfrm>
          <a:custGeom>
            <a:avLst/>
            <a:gdLst>
              <a:gd name="connsiteX0" fmla="*/ 0 w 3367194"/>
              <a:gd name="connsiteY0" fmla="*/ 0 h 3689350"/>
              <a:gd name="connsiteX1" fmla="*/ 3367194 w 3367194"/>
              <a:gd name="connsiteY1" fmla="*/ 0 h 3689350"/>
              <a:gd name="connsiteX2" fmla="*/ 3367194 w 3367194"/>
              <a:gd name="connsiteY2" fmla="*/ 3689350 h 3689350"/>
              <a:gd name="connsiteX3" fmla="*/ 0 w 3367194"/>
              <a:gd name="connsiteY3" fmla="*/ 3689350 h 3689350"/>
              <a:gd name="connsiteX4" fmla="*/ 0 w 3367194"/>
              <a:gd name="connsiteY4" fmla="*/ 2035101 h 3689350"/>
              <a:gd name="connsiteX5" fmla="*/ 508000 w 3367194"/>
              <a:gd name="connsiteY5" fmla="*/ 2035101 h 3689350"/>
              <a:gd name="connsiteX6" fmla="*/ 508000 w 3367194"/>
              <a:gd name="connsiteY6" fmla="*/ 1654100 h 3689350"/>
              <a:gd name="connsiteX7" fmla="*/ 0 w 3367194"/>
              <a:gd name="connsiteY7" fmla="*/ 1654100 h 368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67194" h="3689350">
                <a:moveTo>
                  <a:pt x="0" y="0"/>
                </a:moveTo>
                <a:lnTo>
                  <a:pt x="3367194" y="0"/>
                </a:lnTo>
                <a:lnTo>
                  <a:pt x="3367194" y="3689350"/>
                </a:lnTo>
                <a:lnTo>
                  <a:pt x="0" y="3689350"/>
                </a:lnTo>
                <a:lnTo>
                  <a:pt x="0" y="2035101"/>
                </a:lnTo>
                <a:lnTo>
                  <a:pt x="508000" y="2035101"/>
                </a:lnTo>
                <a:lnTo>
                  <a:pt x="508000" y="1654100"/>
                </a:lnTo>
                <a:lnTo>
                  <a:pt x="0" y="1654100"/>
                </a:lnTo>
                <a:close/>
              </a:path>
            </a:pathLst>
          </a:custGeom>
          <a:solidFill>
            <a:schemeClr val="tx2"/>
          </a:solidFill>
        </p:spPr>
        <p:txBody>
          <a:bodyPr wrap="square" lIns="91439" tIns="45719" rIns="91439" bIns="45719">
            <a:noAutofit/>
          </a:bodyPr>
          <a:lstStyle/>
          <a:p>
            <a:r>
              <a:rPr lang="en-US" noProof="0"/>
              <a:t>Click icon to add picture</a:t>
            </a:r>
          </a:p>
        </p:txBody>
      </p:sp>
      <p:sp>
        <p:nvSpPr>
          <p:cNvPr id="7" name="placeholder.jpg">
            <a:extLst>
              <a:ext uri="{FF2B5EF4-FFF2-40B4-BE49-F238E27FC236}">
                <a16:creationId xmlns:a16="http://schemas.microsoft.com/office/drawing/2014/main" id="{098C8554-580A-2442-9906-28A71B624A68}"/>
              </a:ext>
            </a:extLst>
          </p:cNvPr>
          <p:cNvSpPr>
            <a:spLocks noGrp="1"/>
          </p:cNvSpPr>
          <p:nvPr>
            <p:ph type="pic" sz="quarter" idx="15"/>
          </p:nvPr>
        </p:nvSpPr>
        <p:spPr>
          <a:xfrm>
            <a:off x="955843" y="0"/>
            <a:ext cx="2525396" cy="2667000"/>
          </a:xfrm>
          <a:prstGeom prst="rect">
            <a:avLst/>
          </a:prstGeom>
          <a:solidFill>
            <a:schemeClr val="tx2"/>
          </a:solidFill>
        </p:spPr>
        <p:txBody>
          <a:bodyPr lIns="91439" tIns="45719" rIns="91439" bIns="45719">
            <a:noAutofit/>
          </a:bodyPr>
          <a:lstStyle/>
          <a:p>
            <a:r>
              <a:rPr lang="en-US" noProof="0"/>
              <a:t>Click icon to add picture</a:t>
            </a:r>
          </a:p>
        </p:txBody>
      </p:sp>
      <p:sp>
        <p:nvSpPr>
          <p:cNvPr id="11" name="Rectangle 1">
            <a:extLst>
              <a:ext uri="{FF2B5EF4-FFF2-40B4-BE49-F238E27FC236}">
                <a16:creationId xmlns:a16="http://schemas.microsoft.com/office/drawing/2014/main" id="{4DD41584-4B5C-2B41-B712-6810C565BC56}"/>
              </a:ext>
            </a:extLst>
          </p:cNvPr>
          <p:cNvSpPr/>
          <p:nvPr userDrawn="1"/>
        </p:nvSpPr>
        <p:spPr>
          <a:xfrm>
            <a:off x="574842" y="4822751"/>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2" name="Rectangle 1">
            <a:extLst>
              <a:ext uri="{FF2B5EF4-FFF2-40B4-BE49-F238E27FC236}">
                <a16:creationId xmlns:a16="http://schemas.microsoft.com/office/drawing/2014/main" id="{BCFE255A-D792-824C-B7BD-0F53CCBE9393}"/>
              </a:ext>
            </a:extLst>
          </p:cNvPr>
          <p:cNvSpPr/>
          <p:nvPr userDrawn="1"/>
        </p:nvSpPr>
        <p:spPr>
          <a:xfrm>
            <a:off x="7119981" y="2901950"/>
            <a:ext cx="952501" cy="12700"/>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3" name="Rectangle 1">
            <a:extLst>
              <a:ext uri="{FF2B5EF4-FFF2-40B4-BE49-F238E27FC236}">
                <a16:creationId xmlns:a16="http://schemas.microsoft.com/office/drawing/2014/main" id="{C5F7BCC5-255A-E040-9CB6-55FC42CEBF16}"/>
              </a:ext>
            </a:extLst>
          </p:cNvPr>
          <p:cNvSpPr/>
          <p:nvPr userDrawn="1"/>
        </p:nvSpPr>
        <p:spPr>
          <a:xfrm rot="16200000">
            <a:off x="2480972" y="227488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6" name="Title 1">
            <a:extLst>
              <a:ext uri="{FF2B5EF4-FFF2-40B4-BE49-F238E27FC236}">
                <a16:creationId xmlns:a16="http://schemas.microsoft.com/office/drawing/2014/main" id="{A015DDBE-BC7A-D046-BEA1-79A44722B1F7}"/>
              </a:ext>
            </a:extLst>
          </p:cNvPr>
          <p:cNvSpPr>
            <a:spLocks noGrp="1"/>
          </p:cNvSpPr>
          <p:nvPr>
            <p:ph type="title" hasCustomPrompt="1"/>
          </p:nvPr>
        </p:nvSpPr>
        <p:spPr>
          <a:xfrm>
            <a:off x="4614363" y="3486001"/>
            <a:ext cx="2743743" cy="1613201"/>
          </a:xfrm>
        </p:spPr>
        <p:txBody>
          <a:bodyPr lIns="0" tIns="0" rIns="0" bIns="0" anchor="ctr">
            <a:normAutofit/>
          </a:bodyPr>
          <a:lstStyle>
            <a:lvl1pPr>
              <a:defRPr sz="3400"/>
            </a:lvl1pPr>
          </a:lstStyle>
          <a:p>
            <a:r>
              <a:rPr lang="en-US" dirty="0"/>
              <a:t>TITLE GOES HERE</a:t>
            </a:r>
          </a:p>
        </p:txBody>
      </p:sp>
    </p:spTree>
    <p:extLst>
      <p:ext uri="{BB962C8B-B14F-4D97-AF65-F5344CB8AC3E}">
        <p14:creationId xmlns:p14="http://schemas.microsoft.com/office/powerpoint/2010/main" val="42865709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8/8/2020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D6BDBD8F-0811-E743-8D29-95FBA6111DCA}"/>
              </a:ext>
            </a:extLst>
          </p:cNvPr>
          <p:cNvSpPr/>
          <p:nvPr userDrawn="1"/>
        </p:nvSpPr>
        <p:spPr>
          <a:xfrm>
            <a:off x="3912156"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43973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3505200"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1069974" y="4035870"/>
            <a:ext cx="2743743" cy="1613201"/>
          </a:xfrm>
        </p:spPr>
        <p:txBody>
          <a:bodyPr lIns="0" tIns="0" rIns="0" bIns="0" anchor="b">
            <a:normAutofit/>
          </a:bodyPr>
          <a:lstStyle>
            <a:lvl1pPr>
              <a:defRPr sz="3400"/>
            </a:lvl1pPr>
          </a:lstStyle>
          <a:p>
            <a:r>
              <a:rPr lang="en-US" dirty="0"/>
              <a:t>TITLE GOES HERE</a:t>
            </a:r>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4512517"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289547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sp>
        <p:nvSpPr>
          <p:cNvPr id="10" name="Rectangle 1">
            <a:extLst>
              <a:ext uri="{FF2B5EF4-FFF2-40B4-BE49-F238E27FC236}">
                <a16:creationId xmlns:a16="http://schemas.microsoft.com/office/drawing/2014/main" id="{9E887ACE-210F-4A8A-A033-E24FD239D1BB}"/>
              </a:ext>
            </a:extLst>
          </p:cNvPr>
          <p:cNvSpPr/>
          <p:nvPr userDrawn="1"/>
        </p:nvSpPr>
        <p:spPr>
          <a:xfrm>
            <a:off x="0"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565669"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8/8/2020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533608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4861801"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5966324" y="4035870"/>
            <a:ext cx="2743743" cy="1613201"/>
          </a:xfrm>
        </p:spPr>
        <p:txBody>
          <a:bodyPr lIns="0" tIns="0" rIns="0" bIns="0" anchor="b">
            <a:normAutofit/>
          </a:bodyPr>
          <a:lstStyle>
            <a:lvl1pPr>
              <a:defRPr sz="3400"/>
            </a:lvl1pPr>
          </a:lstStyle>
          <a:p>
            <a:r>
              <a:rPr lang="en-US" dirty="0"/>
              <a:t>TITLE GOES HERE</a:t>
            </a:r>
          </a:p>
        </p:txBody>
      </p:sp>
    </p:spTree>
    <p:extLst>
      <p:ext uri="{BB962C8B-B14F-4D97-AF65-F5344CB8AC3E}">
        <p14:creationId xmlns:p14="http://schemas.microsoft.com/office/powerpoint/2010/main" val="8556105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8/8/2020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5" name="Rectangle 1">
            <a:extLst>
              <a:ext uri="{FF2B5EF4-FFF2-40B4-BE49-F238E27FC236}">
                <a16:creationId xmlns:a16="http://schemas.microsoft.com/office/drawing/2014/main" id="{B5C4D9A4-C8E3-4644-9D63-86142FA59A02}"/>
              </a:ext>
            </a:extLst>
          </p:cNvPr>
          <p:cNvSpPr/>
          <p:nvPr userDrawn="1"/>
        </p:nvSpPr>
        <p:spPr>
          <a:xfrm>
            <a:off x="714375" y="952500"/>
            <a:ext cx="7715250" cy="4953000"/>
          </a:xfrm>
          <a:prstGeom prst="rect">
            <a:avLst/>
          </a:prstGeom>
          <a:solidFill>
            <a:schemeClr val="tx2"/>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6" name="Rectangle 1">
            <a:extLst>
              <a:ext uri="{FF2B5EF4-FFF2-40B4-BE49-F238E27FC236}">
                <a16:creationId xmlns:a16="http://schemas.microsoft.com/office/drawing/2014/main" id="{7047AEE3-4D24-FE4F-BC8C-1050F33A970F}"/>
              </a:ext>
            </a:extLst>
          </p:cNvPr>
          <p:cNvSpPr/>
          <p:nvPr userDrawn="1"/>
        </p:nvSpPr>
        <p:spPr>
          <a:xfrm rot="16200000">
            <a:off x="3932238" y="1106488"/>
            <a:ext cx="1270000" cy="9525"/>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7" name="Rectangle 1">
            <a:extLst>
              <a:ext uri="{FF2B5EF4-FFF2-40B4-BE49-F238E27FC236}">
                <a16:creationId xmlns:a16="http://schemas.microsoft.com/office/drawing/2014/main" id="{2B45386C-7F1B-4D47-959C-DE1A73B407E7}"/>
              </a:ext>
            </a:extLst>
          </p:cNvPr>
          <p:cNvSpPr/>
          <p:nvPr userDrawn="1"/>
        </p:nvSpPr>
        <p:spPr>
          <a:xfrm>
            <a:off x="323850" y="136525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8" name="Rectangle 1">
            <a:extLst>
              <a:ext uri="{FF2B5EF4-FFF2-40B4-BE49-F238E27FC236}">
                <a16:creationId xmlns:a16="http://schemas.microsoft.com/office/drawing/2014/main" id="{FB1C5AC5-B8E6-EC4F-8CB9-43E091C422EF}"/>
              </a:ext>
            </a:extLst>
          </p:cNvPr>
          <p:cNvSpPr/>
          <p:nvPr userDrawn="1"/>
        </p:nvSpPr>
        <p:spPr>
          <a:xfrm>
            <a:off x="8048625" y="506538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1" name="Title 1">
            <a:extLst>
              <a:ext uri="{FF2B5EF4-FFF2-40B4-BE49-F238E27FC236}">
                <a16:creationId xmlns:a16="http://schemas.microsoft.com/office/drawing/2014/main" id="{33ACFFFD-2D44-B943-8B58-CC9B7641E79D}"/>
              </a:ext>
            </a:extLst>
          </p:cNvPr>
          <p:cNvSpPr>
            <a:spLocks noGrp="1"/>
          </p:cNvSpPr>
          <p:nvPr>
            <p:ph type="title" hasCustomPrompt="1"/>
          </p:nvPr>
        </p:nvSpPr>
        <p:spPr>
          <a:xfrm>
            <a:off x="1082676" y="3019275"/>
            <a:ext cx="6978650" cy="1613201"/>
          </a:xfrm>
        </p:spPr>
        <p:txBody>
          <a:bodyPr lIns="0" tIns="0" rIns="0" bIns="0" anchor="ctr">
            <a:normAutofit/>
          </a:bodyPr>
          <a:lstStyle>
            <a:lvl1pPr algn="ctr">
              <a:defRPr sz="3400">
                <a:solidFill>
                  <a:schemeClr val="bg1"/>
                </a:solidFill>
              </a:defRPr>
            </a:lvl1pPr>
          </a:lstStyle>
          <a:p>
            <a:r>
              <a:rPr lang="en-US" noProof="0"/>
              <a:t>TITLE GOES HERE</a:t>
            </a:r>
          </a:p>
        </p:txBody>
      </p:sp>
      <p:sp>
        <p:nvSpPr>
          <p:cNvPr id="13" name="Content Placeholder 13">
            <a:extLst>
              <a:ext uri="{FF2B5EF4-FFF2-40B4-BE49-F238E27FC236}">
                <a16:creationId xmlns:a16="http://schemas.microsoft.com/office/drawing/2014/main" id="{8E96E8CE-45C0-D643-B7F3-08C20CF5F760}"/>
              </a:ext>
            </a:extLst>
          </p:cNvPr>
          <p:cNvSpPr>
            <a:spLocks noGrp="1"/>
          </p:cNvSpPr>
          <p:nvPr>
            <p:ph sz="quarter" idx="21" hasCustomPrompt="1"/>
          </p:nvPr>
        </p:nvSpPr>
        <p:spPr>
          <a:xfrm>
            <a:off x="3328126" y="2348318"/>
            <a:ext cx="2487749" cy="269370"/>
          </a:xfrm>
        </p:spPr>
        <p:txBody>
          <a:bodyPr>
            <a:noAutofit/>
          </a:bodyPr>
          <a:lstStyle>
            <a:lvl1pPr marL="0" indent="0" algn="ctr">
              <a:lnSpc>
                <a:spcPct val="80000"/>
              </a:lnSpc>
              <a:buNone/>
              <a:defRPr sz="1600" cap="all" baseline="0">
                <a:solidFill>
                  <a:schemeClr val="bg1"/>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SUBTITLE GOES HERE</a:t>
            </a:r>
          </a:p>
        </p:txBody>
      </p:sp>
    </p:spTree>
    <p:extLst>
      <p:ext uri="{BB962C8B-B14F-4D97-AF65-F5344CB8AC3E}">
        <p14:creationId xmlns:p14="http://schemas.microsoft.com/office/powerpoint/2010/main" val="38100029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15" name="Rectangle 1">
            <a:extLst>
              <a:ext uri="{FF2B5EF4-FFF2-40B4-BE49-F238E27FC236}">
                <a16:creationId xmlns:a16="http://schemas.microsoft.com/office/drawing/2014/main" id="{F70F810B-4DED-A045-A1D2-7605E821997B}"/>
              </a:ext>
            </a:extLst>
          </p:cNvPr>
          <p:cNvSpPr/>
          <p:nvPr userDrawn="1"/>
        </p:nvSpPr>
        <p:spPr>
          <a:xfrm>
            <a:off x="0" y="4735652"/>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7" name="Title 1">
            <a:extLst>
              <a:ext uri="{FF2B5EF4-FFF2-40B4-BE49-F238E27FC236}">
                <a16:creationId xmlns:a16="http://schemas.microsoft.com/office/drawing/2014/main" id="{3194DD3B-943C-8740-A545-0DA0E5FD2569}"/>
              </a:ext>
            </a:extLst>
          </p:cNvPr>
          <p:cNvSpPr>
            <a:spLocks noGrp="1"/>
          </p:cNvSpPr>
          <p:nvPr>
            <p:ph type="title" hasCustomPrompt="1"/>
          </p:nvPr>
        </p:nvSpPr>
        <p:spPr>
          <a:xfrm>
            <a:off x="1069974" y="4651968"/>
            <a:ext cx="2743743" cy="997102"/>
          </a:xfrm>
        </p:spPr>
        <p:txBody>
          <a:bodyPr lIns="0" tIns="0" rIns="0" bIns="0" anchor="t">
            <a:normAutofit/>
          </a:bodyPr>
          <a:lstStyle>
            <a:lvl1pPr>
              <a:defRPr sz="3400"/>
            </a:lvl1pPr>
          </a:lstStyle>
          <a:p>
            <a:r>
              <a:rPr lang="en-US" noProof="0"/>
              <a:t>TITLE GOES HERE</a:t>
            </a:r>
          </a:p>
        </p:txBody>
      </p:sp>
      <p:sp>
        <p:nvSpPr>
          <p:cNvPr id="18" name="Rectangle 1">
            <a:extLst>
              <a:ext uri="{FF2B5EF4-FFF2-40B4-BE49-F238E27FC236}">
                <a16:creationId xmlns:a16="http://schemas.microsoft.com/office/drawing/2014/main" id="{93D5DD3F-FCDF-5945-9321-0FABA0771516}"/>
              </a:ext>
            </a:extLst>
          </p:cNvPr>
          <p:cNvSpPr/>
          <p:nvPr userDrawn="1"/>
        </p:nvSpPr>
        <p:spPr>
          <a:xfrm rot="16200000">
            <a:off x="3941763" y="2067005"/>
            <a:ext cx="1270000" cy="9526"/>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22" name="Text Placeholder 20">
            <a:extLst>
              <a:ext uri="{FF2B5EF4-FFF2-40B4-BE49-F238E27FC236}">
                <a16:creationId xmlns:a16="http://schemas.microsoft.com/office/drawing/2014/main" id="{B8877488-477F-0041-88BE-F780F1C66A10}"/>
              </a:ext>
            </a:extLst>
          </p:cNvPr>
          <p:cNvSpPr>
            <a:spLocks noGrp="1"/>
          </p:cNvSpPr>
          <p:nvPr>
            <p:ph type="body" sz="quarter" idx="14"/>
          </p:nvPr>
        </p:nvSpPr>
        <p:spPr>
          <a:xfrm>
            <a:off x="4962130" y="0"/>
            <a:ext cx="3746102" cy="6858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3505235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and Titl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8/8/2020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Tree>
    <p:extLst>
      <p:ext uri="{BB962C8B-B14F-4D97-AF65-F5344CB8AC3E}">
        <p14:creationId xmlns:p14="http://schemas.microsoft.com/office/powerpoint/2010/main" val="26966389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and Captio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8/8/2020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
        <p:nvSpPr>
          <p:cNvPr id="9" name="Content Placeholder 8">
            <a:extLst>
              <a:ext uri="{FF2B5EF4-FFF2-40B4-BE49-F238E27FC236}">
                <a16:creationId xmlns:a16="http://schemas.microsoft.com/office/drawing/2014/main" id="{DEE6C881-74AA-8944-AD6A-BA0821ECDCAE}"/>
              </a:ext>
            </a:extLst>
          </p:cNvPr>
          <p:cNvSpPr>
            <a:spLocks noGrp="1"/>
          </p:cNvSpPr>
          <p:nvPr>
            <p:ph sz="quarter" idx="14"/>
          </p:nvPr>
        </p:nvSpPr>
        <p:spPr>
          <a:xfrm>
            <a:off x="4572001" y="1443038"/>
            <a:ext cx="4136231" cy="4894262"/>
          </a:xfrm>
        </p:spPr>
        <p:txBody>
          <a:bodyPr/>
          <a:lstStyle>
            <a:lvl1pPr>
              <a:spcBef>
                <a:spcPts val="1000"/>
              </a:spcBef>
              <a:spcAft>
                <a:spcPts val="1500"/>
              </a:spcAft>
              <a:defRPr/>
            </a:lvl1pPr>
            <a:lvl2pPr>
              <a:spcBef>
                <a:spcPts val="1000"/>
              </a:spcBef>
              <a:spcAft>
                <a:spcPts val="1500"/>
              </a:spcAft>
              <a:defRPr/>
            </a:lvl2pPr>
            <a:lvl3pPr>
              <a:spcBef>
                <a:spcPts val="1000"/>
              </a:spcBef>
              <a:spcAft>
                <a:spcPts val="1500"/>
              </a:spcAft>
              <a:defRPr/>
            </a:lvl3pPr>
            <a:lvl4pPr>
              <a:spcBef>
                <a:spcPts val="1000"/>
              </a:spcBef>
              <a:spcAft>
                <a:spcPts val="1500"/>
              </a:spcAft>
              <a:defRPr/>
            </a:lvl4pPr>
            <a:lvl5pPr>
              <a:spcBef>
                <a:spcPts val="1000"/>
              </a:spcBef>
              <a:spcAft>
                <a:spcPts val="1500"/>
              </a:spcAf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4783121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am">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6B5B67-55DA-424F-9805-71BDE70D7489}" type="datetimeFigureOut">
              <a:rPr lang="en-US" noProof="0" smtClean="0"/>
              <a:t>8/8/2020</a:t>
            </a:fld>
            <a:endParaRPr lang="en-US" noProof="0"/>
          </a:p>
        </p:txBody>
      </p:sp>
      <p:sp>
        <p:nvSpPr>
          <p:cNvPr id="5" name="Footer Placeholder 4"/>
          <p:cNvSpPr>
            <a:spLocks noGrp="1"/>
          </p:cNvSpPr>
          <p:nvPr>
            <p:ph type="ftr" sz="quarter" idx="11"/>
          </p:nvPr>
        </p:nvSpPr>
        <p:spPr/>
        <p:txBody>
          <a:bodyPr/>
          <a:lstStyle/>
          <a:p>
            <a:endParaRPr lang="en-US" noProof="0"/>
          </a:p>
        </p:txBody>
      </p:sp>
      <p:sp>
        <p:nvSpPr>
          <p:cNvPr id="6" name="Slide Number Placeholder 5"/>
          <p:cNvSpPr>
            <a:spLocks noGrp="1"/>
          </p:cNvSpPr>
          <p:nvPr>
            <p:ph type="sldNum" sz="quarter" idx="12"/>
          </p:nvPr>
        </p:nvSpPr>
        <p:spPr/>
        <p:txBody>
          <a:bodyPr/>
          <a:lstStyle/>
          <a:p>
            <a:fld id="{8A606CC1-1436-4FA3-B5BE-7FF06ED26E03}" type="slidenum">
              <a:rPr lang="en-US" noProof="0" smtClean="0"/>
              <a:t>‹#›</a:t>
            </a:fld>
            <a:endParaRPr lang="en-US" noProof="0"/>
          </a:p>
        </p:txBody>
      </p:sp>
      <p:sp>
        <p:nvSpPr>
          <p:cNvPr id="8" name="Picture Placeholder 9"/>
          <p:cNvSpPr>
            <a:spLocks noGrp="1"/>
          </p:cNvSpPr>
          <p:nvPr>
            <p:ph type="pic" sz="quarter" idx="17"/>
          </p:nvPr>
        </p:nvSpPr>
        <p:spPr>
          <a:xfrm>
            <a:off x="928206" y="2063552"/>
            <a:ext cx="1746660" cy="2051919"/>
          </a:xfrm>
          <a:solidFill>
            <a:schemeClr val="tx2"/>
          </a:solidFill>
        </p:spPr>
        <p:txBody>
          <a:bodyPr/>
          <a:lstStyle/>
          <a:p>
            <a:r>
              <a:rPr lang="en-US" noProof="0"/>
              <a:t>Click icon to add picture</a:t>
            </a:r>
          </a:p>
        </p:txBody>
      </p:sp>
      <p:sp>
        <p:nvSpPr>
          <p:cNvPr id="9" name="Picture Placeholder 9"/>
          <p:cNvSpPr>
            <a:spLocks noGrp="1"/>
          </p:cNvSpPr>
          <p:nvPr>
            <p:ph type="pic" sz="quarter" idx="18"/>
          </p:nvPr>
        </p:nvSpPr>
        <p:spPr>
          <a:xfrm>
            <a:off x="3681417" y="2063552"/>
            <a:ext cx="1746660" cy="2051919"/>
          </a:xfrm>
          <a:solidFill>
            <a:schemeClr val="tx2"/>
          </a:solidFill>
        </p:spPr>
        <p:txBody>
          <a:bodyPr/>
          <a:lstStyle/>
          <a:p>
            <a:r>
              <a:rPr lang="en-US" noProof="0"/>
              <a:t>Click icon to add picture</a:t>
            </a:r>
          </a:p>
        </p:txBody>
      </p:sp>
      <p:sp>
        <p:nvSpPr>
          <p:cNvPr id="10" name="Picture Placeholder 9"/>
          <p:cNvSpPr>
            <a:spLocks noGrp="1"/>
          </p:cNvSpPr>
          <p:nvPr>
            <p:ph type="pic" sz="quarter" idx="19"/>
          </p:nvPr>
        </p:nvSpPr>
        <p:spPr>
          <a:xfrm>
            <a:off x="6434628" y="2063552"/>
            <a:ext cx="1746660" cy="2051919"/>
          </a:xfrm>
          <a:solidFill>
            <a:schemeClr val="tx2"/>
          </a:solidFill>
        </p:spPr>
        <p:txBody>
          <a:bodyPr/>
          <a:lstStyle/>
          <a:p>
            <a:r>
              <a:rPr lang="en-US" noProof="0"/>
              <a:t>Click icon to add picture</a:t>
            </a:r>
          </a:p>
        </p:txBody>
      </p:sp>
      <p:sp>
        <p:nvSpPr>
          <p:cNvPr id="13" name="Content Placeholder 13"/>
          <p:cNvSpPr>
            <a:spLocks noGrp="1"/>
          </p:cNvSpPr>
          <p:nvPr>
            <p:ph sz="quarter" idx="21" hasCustomPrompt="1"/>
          </p:nvPr>
        </p:nvSpPr>
        <p:spPr>
          <a:xfrm>
            <a:off x="546362"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4" name="Text Placeholder 21"/>
          <p:cNvSpPr>
            <a:spLocks noGrp="1"/>
          </p:cNvSpPr>
          <p:nvPr>
            <p:ph type="body" sz="quarter" idx="22" hasCustomPrompt="1"/>
          </p:nvPr>
        </p:nvSpPr>
        <p:spPr>
          <a:xfrm>
            <a:off x="545890"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5" name="Content Placeholder 13"/>
          <p:cNvSpPr>
            <a:spLocks noGrp="1"/>
          </p:cNvSpPr>
          <p:nvPr>
            <p:ph sz="quarter" idx="40" hasCustomPrompt="1"/>
          </p:nvPr>
        </p:nvSpPr>
        <p:spPr>
          <a:xfrm>
            <a:off x="545552"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6" name="Content Placeholder 13"/>
          <p:cNvSpPr>
            <a:spLocks noGrp="1"/>
          </p:cNvSpPr>
          <p:nvPr>
            <p:ph sz="quarter" idx="41" hasCustomPrompt="1"/>
          </p:nvPr>
        </p:nvSpPr>
        <p:spPr>
          <a:xfrm>
            <a:off x="3311254"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7" name="Text Placeholder 21"/>
          <p:cNvSpPr>
            <a:spLocks noGrp="1"/>
          </p:cNvSpPr>
          <p:nvPr>
            <p:ph type="body" sz="quarter" idx="42" hasCustomPrompt="1"/>
          </p:nvPr>
        </p:nvSpPr>
        <p:spPr>
          <a:xfrm>
            <a:off x="3310783"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8" name="Content Placeholder 13"/>
          <p:cNvSpPr>
            <a:spLocks noGrp="1"/>
          </p:cNvSpPr>
          <p:nvPr>
            <p:ph sz="quarter" idx="43" hasCustomPrompt="1"/>
          </p:nvPr>
        </p:nvSpPr>
        <p:spPr>
          <a:xfrm>
            <a:off x="3310444"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9" name="Content Placeholder 13"/>
          <p:cNvSpPr>
            <a:spLocks noGrp="1"/>
          </p:cNvSpPr>
          <p:nvPr>
            <p:ph sz="quarter" idx="44" hasCustomPrompt="1"/>
          </p:nvPr>
        </p:nvSpPr>
        <p:spPr>
          <a:xfrm>
            <a:off x="6076147"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20" name="Text Placeholder 21"/>
          <p:cNvSpPr>
            <a:spLocks noGrp="1"/>
          </p:cNvSpPr>
          <p:nvPr>
            <p:ph type="body" sz="quarter" idx="45" hasCustomPrompt="1"/>
          </p:nvPr>
        </p:nvSpPr>
        <p:spPr>
          <a:xfrm>
            <a:off x="6075675"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21" name="Content Placeholder 13"/>
          <p:cNvSpPr>
            <a:spLocks noGrp="1"/>
          </p:cNvSpPr>
          <p:nvPr>
            <p:ph sz="quarter" idx="46" hasCustomPrompt="1"/>
          </p:nvPr>
        </p:nvSpPr>
        <p:spPr>
          <a:xfrm>
            <a:off x="6075337"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25" name="Title 1">
            <a:extLst>
              <a:ext uri="{FF2B5EF4-FFF2-40B4-BE49-F238E27FC236}">
                <a16:creationId xmlns:a16="http://schemas.microsoft.com/office/drawing/2014/main" id="{74A82460-2A11-4842-BF35-3C6799C4E8F0}"/>
              </a:ext>
            </a:extLst>
          </p:cNvPr>
          <p:cNvSpPr>
            <a:spLocks noGrp="1"/>
          </p:cNvSpPr>
          <p:nvPr>
            <p:ph type="title"/>
          </p:nvPr>
        </p:nvSpPr>
        <p:spPr>
          <a:xfrm>
            <a:off x="435894" y="702156"/>
            <a:ext cx="8272212" cy="740156"/>
          </a:xfrm>
        </p:spPr>
        <p:txBody>
          <a:bodyPr anchor="t">
            <a:normAutofit/>
          </a:bodyPr>
          <a:lstStyle>
            <a:lvl1pPr>
              <a:defRPr sz="3400"/>
            </a:lvl1pPr>
          </a:lstStyle>
          <a:p>
            <a:r>
              <a:rPr lang="en-US" noProof="0"/>
              <a:t>Click to edit Master title style</a:t>
            </a:r>
          </a:p>
        </p:txBody>
      </p:sp>
      <p:sp>
        <p:nvSpPr>
          <p:cNvPr id="26" name="Rectangle 1">
            <a:extLst>
              <a:ext uri="{FF2B5EF4-FFF2-40B4-BE49-F238E27FC236}">
                <a16:creationId xmlns:a16="http://schemas.microsoft.com/office/drawing/2014/main" id="{D72EBBB3-86E3-0D49-AFB5-BAB82C8F6544}"/>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cxnSp>
        <p:nvCxnSpPr>
          <p:cNvPr id="28" name="Straight Connector 27">
            <a:extLst>
              <a:ext uri="{FF2B5EF4-FFF2-40B4-BE49-F238E27FC236}">
                <a16:creationId xmlns:a16="http://schemas.microsoft.com/office/drawing/2014/main" id="{01E9B3DA-A75C-E947-B309-3CE35073E1FD}"/>
              </a:ext>
            </a:extLst>
          </p:cNvPr>
          <p:cNvCxnSpPr/>
          <p:nvPr userDrawn="1"/>
        </p:nvCxnSpPr>
        <p:spPr>
          <a:xfrm>
            <a:off x="889742"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0C9E365-8CE7-5742-8FB0-881AF8246701}"/>
              </a:ext>
            </a:extLst>
          </p:cNvPr>
          <p:cNvCxnSpPr/>
          <p:nvPr userDrawn="1"/>
        </p:nvCxnSpPr>
        <p:spPr>
          <a:xfrm>
            <a:off x="3654635"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4E0687B-A3DE-9D4B-9499-96776C0A7A52}"/>
              </a:ext>
            </a:extLst>
          </p:cNvPr>
          <p:cNvCxnSpPr/>
          <p:nvPr userDrawn="1"/>
        </p:nvCxnSpPr>
        <p:spPr>
          <a:xfrm>
            <a:off x="6419527"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9149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3" name="Content Placeholder 2"/>
          <p:cNvSpPr>
            <a:spLocks noGrp="1"/>
          </p:cNvSpPr>
          <p:nvPr>
            <p:ph idx="1"/>
          </p:nvPr>
        </p:nvSpPr>
        <p:spPr>
          <a:xfrm>
            <a:off x="435895" y="1890876"/>
            <a:ext cx="82722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8/8/2020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3" name="Rectangle 1">
            <a:extLst>
              <a:ext uri="{FF2B5EF4-FFF2-40B4-BE49-F238E27FC236}">
                <a16:creationId xmlns:a16="http://schemas.microsoft.com/office/drawing/2014/main" id="{C8660979-B6F8-480C-AAC7-48903CC3ECFC}"/>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579253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18" name="Picture Placeholder 17">
            <a:extLst>
              <a:ext uri="{FF2B5EF4-FFF2-40B4-BE49-F238E27FC236}">
                <a16:creationId xmlns:a16="http://schemas.microsoft.com/office/drawing/2014/main" id="{390CC524-3900-1041-BDBF-D0ABD37D8E8B}"/>
              </a:ext>
            </a:extLst>
          </p:cNvPr>
          <p:cNvSpPr>
            <a:spLocks noGrp="1"/>
          </p:cNvSpPr>
          <p:nvPr>
            <p:ph type="pic" sz="quarter" idx="13"/>
          </p:nvPr>
        </p:nvSpPr>
        <p:spPr>
          <a:xfrm>
            <a:off x="0" y="0"/>
            <a:ext cx="4143375" cy="6858000"/>
          </a:xfrm>
          <a:custGeom>
            <a:avLst/>
            <a:gdLst>
              <a:gd name="connsiteX0" fmla="*/ 0 w 5524500"/>
              <a:gd name="connsiteY0" fmla="*/ 0 h 6858000"/>
              <a:gd name="connsiteX1" fmla="*/ 5524500 w 5524500"/>
              <a:gd name="connsiteY1" fmla="*/ 0 h 6858000"/>
              <a:gd name="connsiteX2" fmla="*/ 5524500 w 5524500"/>
              <a:gd name="connsiteY2" fmla="*/ 806538 h 6858000"/>
              <a:gd name="connsiteX3" fmla="*/ 4952408 w 5524500"/>
              <a:gd name="connsiteY3" fmla="*/ 806538 h 6858000"/>
              <a:gd name="connsiteX4" fmla="*/ 4952408 w 5524500"/>
              <a:gd name="connsiteY4" fmla="*/ 1187539 h 6858000"/>
              <a:gd name="connsiteX5" fmla="*/ 5524500 w 5524500"/>
              <a:gd name="connsiteY5" fmla="*/ 1187539 h 6858000"/>
              <a:gd name="connsiteX6" fmla="*/ 5524500 w 5524500"/>
              <a:gd name="connsiteY6" fmla="*/ 6858000 h 6858000"/>
              <a:gd name="connsiteX7" fmla="*/ 0 w 55245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24500" h="6858000">
                <a:moveTo>
                  <a:pt x="0" y="0"/>
                </a:moveTo>
                <a:lnTo>
                  <a:pt x="5524500" y="0"/>
                </a:lnTo>
                <a:lnTo>
                  <a:pt x="5524500" y="806538"/>
                </a:lnTo>
                <a:lnTo>
                  <a:pt x="4952408" y="806538"/>
                </a:lnTo>
                <a:lnTo>
                  <a:pt x="4952408" y="1187539"/>
                </a:lnTo>
                <a:lnTo>
                  <a:pt x="5524500" y="1187539"/>
                </a:lnTo>
                <a:lnTo>
                  <a:pt x="5524500" y="6858000"/>
                </a:lnTo>
                <a:lnTo>
                  <a:pt x="0" y="6858000"/>
                </a:lnTo>
                <a:close/>
              </a:path>
            </a:pathLst>
          </a:custGeom>
          <a:solidFill>
            <a:schemeClr val="tx2"/>
          </a:solidFill>
        </p:spPr>
        <p:txBody>
          <a:bodyPr wrap="square">
            <a:noAutofit/>
          </a:bodyPr>
          <a:lstStyle>
            <a:lvl1pPr marL="0" indent="0" algn="ctr">
              <a:buNone/>
              <a:defRPr>
                <a:solidFill>
                  <a:schemeClr val="bg1"/>
                </a:solidFill>
              </a:defRPr>
            </a:lvl1pPr>
          </a:lstStyle>
          <a:p>
            <a:r>
              <a:rPr lang="en-US"/>
              <a:t>Click icon to add picture</a:t>
            </a:r>
            <a:endParaRPr lang="en-US" dirty="0"/>
          </a:p>
        </p:txBody>
      </p:sp>
      <p:sp>
        <p:nvSpPr>
          <p:cNvPr id="3" name="Content Placeholder 2"/>
          <p:cNvSpPr>
            <a:spLocks noGrp="1"/>
          </p:cNvSpPr>
          <p:nvPr>
            <p:ph idx="1"/>
          </p:nvPr>
        </p:nvSpPr>
        <p:spPr>
          <a:xfrm>
            <a:off x="4667695" y="1890876"/>
            <a:ext cx="40404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8/8/2020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4" name="Title 1">
            <a:extLst>
              <a:ext uri="{FF2B5EF4-FFF2-40B4-BE49-F238E27FC236}">
                <a16:creationId xmlns:a16="http://schemas.microsoft.com/office/drawing/2014/main" id="{1D49B377-6CF8-9E4B-8973-3F8057D7DF48}"/>
              </a:ext>
            </a:extLst>
          </p:cNvPr>
          <p:cNvSpPr>
            <a:spLocks noGrp="1"/>
          </p:cNvSpPr>
          <p:nvPr>
            <p:ph type="title" hasCustomPrompt="1"/>
          </p:nvPr>
        </p:nvSpPr>
        <p:spPr>
          <a:xfrm>
            <a:off x="4667695" y="702156"/>
            <a:ext cx="4040411" cy="740156"/>
          </a:xfrm>
        </p:spPr>
        <p:txBody>
          <a:bodyPr anchor="t">
            <a:normAutofit/>
          </a:bodyPr>
          <a:lstStyle>
            <a:lvl1pPr>
              <a:defRPr sz="3400"/>
            </a:lvl1pPr>
          </a:lstStyle>
          <a:p>
            <a:r>
              <a:rPr lang="en-US" dirty="0"/>
              <a:t>TITLE GOES HERE</a:t>
            </a:r>
          </a:p>
        </p:txBody>
      </p:sp>
      <p:sp>
        <p:nvSpPr>
          <p:cNvPr id="19" name="Rectangle 1">
            <a:extLst>
              <a:ext uri="{FF2B5EF4-FFF2-40B4-BE49-F238E27FC236}">
                <a16:creationId xmlns:a16="http://schemas.microsoft.com/office/drawing/2014/main" id="{E11F091D-EBC7-D743-82DA-0E177FD421D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3413664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35894" y="5141975"/>
            <a:ext cx="8272211" cy="1258827"/>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2393951"/>
            <a:ext cx="8272211"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8/8/2020</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DC1E635-F6E7-F248-9B85-120581E81180}"/>
              </a:ext>
            </a:extLst>
          </p:cNvPr>
          <p:cNvSpPr/>
          <p:nvPr userDrawn="1"/>
        </p:nvSpPr>
        <p:spPr>
          <a:xfrm>
            <a:off x="81945" y="555203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3865819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35896" y="1956391"/>
            <a:ext cx="2897412" cy="4467523"/>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520199" y="1956391"/>
            <a:ext cx="5187908" cy="446752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8/8/2020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
        <p:nvSpPr>
          <p:cNvPr id="8" name="Title 1">
            <a:extLst>
              <a:ext uri="{FF2B5EF4-FFF2-40B4-BE49-F238E27FC236}">
                <a16:creationId xmlns:a16="http://schemas.microsoft.com/office/drawing/2014/main" id="{4C75DA6C-B626-714A-8BBC-6FDDB6BE4083}"/>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9" name="Rectangle 1">
            <a:extLst>
              <a:ext uri="{FF2B5EF4-FFF2-40B4-BE49-F238E27FC236}">
                <a16:creationId xmlns:a16="http://schemas.microsoft.com/office/drawing/2014/main" id="{72B4D55A-70C8-E04B-B7E3-3355A1131891}"/>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4036351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35894" y="2847885"/>
            <a:ext cx="3568112" cy="557784"/>
          </a:xfrm>
        </p:spPr>
        <p:txBody>
          <a:bodyPr anchor="ctr">
            <a:noAutofit/>
          </a:bodyPr>
          <a:lstStyle>
            <a:lvl1pPr marL="0" indent="0" algn="ctr">
              <a:buNone/>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4" name="Content Placeholder 3"/>
          <p:cNvSpPr>
            <a:spLocks noGrp="1"/>
          </p:cNvSpPr>
          <p:nvPr>
            <p:ph sz="half" idx="2"/>
          </p:nvPr>
        </p:nvSpPr>
        <p:spPr>
          <a:xfrm>
            <a:off x="435896" y="3523047"/>
            <a:ext cx="3568109"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hasCustomPrompt="1"/>
          </p:nvPr>
        </p:nvSpPr>
        <p:spPr>
          <a:xfrm>
            <a:off x="4953002" y="2847887"/>
            <a:ext cx="3568112" cy="553373"/>
          </a:xfrm>
        </p:spPr>
        <p:txBody>
          <a:bodyPr anchor="ctr">
            <a:noAutofit/>
          </a:bodyPr>
          <a:lstStyle>
            <a:lvl1pPr marL="0" marR="0" indent="0" algn="ctr"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6" name="Content Placeholder 5"/>
          <p:cNvSpPr>
            <a:spLocks noGrp="1"/>
          </p:cNvSpPr>
          <p:nvPr>
            <p:ph sz="quarter" idx="4"/>
          </p:nvPr>
        </p:nvSpPr>
        <p:spPr>
          <a:xfrm>
            <a:off x="4953001" y="3523047"/>
            <a:ext cx="3568113"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8/8/2020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
        <p:nvSpPr>
          <p:cNvPr id="10" name="Title 1">
            <a:extLst>
              <a:ext uri="{FF2B5EF4-FFF2-40B4-BE49-F238E27FC236}">
                <a16:creationId xmlns:a16="http://schemas.microsoft.com/office/drawing/2014/main" id="{73CA278B-C101-7F4E-B11A-7B91B0C8E60A}"/>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11" name="Rectangle 1">
            <a:extLst>
              <a:ext uri="{FF2B5EF4-FFF2-40B4-BE49-F238E27FC236}">
                <a16:creationId xmlns:a16="http://schemas.microsoft.com/office/drawing/2014/main" id="{FE5F6035-AACE-6847-8AF4-EB3C4D79EE95}"/>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grpSp>
        <p:nvGrpSpPr>
          <p:cNvPr id="13" name="Group 12">
            <a:extLst>
              <a:ext uri="{FF2B5EF4-FFF2-40B4-BE49-F238E27FC236}">
                <a16:creationId xmlns:a16="http://schemas.microsoft.com/office/drawing/2014/main" id="{7D914FC0-3771-6041-9E7C-1C624C85A803}"/>
              </a:ext>
            </a:extLst>
          </p:cNvPr>
          <p:cNvGrpSpPr/>
          <p:nvPr userDrawn="1"/>
        </p:nvGrpSpPr>
        <p:grpSpPr>
          <a:xfrm>
            <a:off x="4097502" y="2250891"/>
            <a:ext cx="762001" cy="3839220"/>
            <a:chOff x="5510085" y="2250891"/>
            <a:chExt cx="1016001" cy="3839220"/>
          </a:xfrm>
        </p:grpSpPr>
        <p:cxnSp>
          <p:nvCxnSpPr>
            <p:cNvPr id="14" name="Straight Connector 13">
              <a:extLst>
                <a:ext uri="{FF2B5EF4-FFF2-40B4-BE49-F238E27FC236}">
                  <a16:creationId xmlns:a16="http://schemas.microsoft.com/office/drawing/2014/main" id="{0AED3128-974C-7F4B-BF36-A3836D1725F6}"/>
                </a:ext>
              </a:extLst>
            </p:cNvPr>
            <p:cNvCxnSpPr/>
            <p:nvPr/>
          </p:nvCxnSpPr>
          <p:spPr>
            <a:xfrm>
              <a:off x="6018085" y="2340176"/>
              <a:ext cx="0" cy="37499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ctangle 1">
              <a:extLst>
                <a:ext uri="{FF2B5EF4-FFF2-40B4-BE49-F238E27FC236}">
                  <a16:creationId xmlns:a16="http://schemas.microsoft.com/office/drawing/2014/main" id="{2D2224CB-5DFF-3D4B-816B-1A44228A23EE}"/>
                </a:ext>
              </a:extLst>
            </p:cNvPr>
            <p:cNvSpPr/>
            <p:nvPr/>
          </p:nvSpPr>
          <p:spPr>
            <a:xfrm>
              <a:off x="5510085" y="2250891"/>
              <a:ext cx="1016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r>
                <a:rPr lang="en-US" sz="1600" kern="0" noProof="0">
                  <a:solidFill>
                    <a:srgbClr val="FFFFFF"/>
                  </a:solidFill>
                  <a:latin typeface="Helvetica Light"/>
                  <a:sym typeface="Helvetica Light"/>
                </a:rPr>
                <a:t>VS</a:t>
              </a:r>
            </a:p>
          </p:txBody>
        </p:sp>
      </p:grpSp>
    </p:spTree>
    <p:extLst>
      <p:ext uri="{BB962C8B-B14F-4D97-AF65-F5344CB8AC3E}">
        <p14:creationId xmlns:p14="http://schemas.microsoft.com/office/powerpoint/2010/main" val="183922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DB4ED54-5B5E-4A04-93D3-5772E3CE3818}" type="datetime1">
              <a:rPr lang="en-US" smtClean="0"/>
              <a:t>8/8/2020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
        <p:nvSpPr>
          <p:cNvPr id="6" name="Title 1">
            <a:extLst>
              <a:ext uri="{FF2B5EF4-FFF2-40B4-BE49-F238E27FC236}">
                <a16:creationId xmlns:a16="http://schemas.microsoft.com/office/drawing/2014/main" id="{E2F4516B-8A37-894B-82AE-60204E6767D9}"/>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7" name="Rectangle 1">
            <a:extLst>
              <a:ext uri="{FF2B5EF4-FFF2-40B4-BE49-F238E27FC236}">
                <a16:creationId xmlns:a16="http://schemas.microsoft.com/office/drawing/2014/main" id="{CC16CE43-CB3C-7544-B05B-0A9F706D6FD8}"/>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4012208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8/8/2020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6438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arrow Content Large Image">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9EEDEA7C-D9D3-5E4A-A0E6-B7A0ED5E0F89}"/>
              </a:ext>
            </a:extLst>
          </p:cNvPr>
          <p:cNvSpPr>
            <a:spLocks noGrp="1"/>
          </p:cNvSpPr>
          <p:nvPr>
            <p:ph type="pic" sz="quarter" idx="13"/>
          </p:nvPr>
        </p:nvSpPr>
        <p:spPr>
          <a:xfrm>
            <a:off x="3886199" y="0"/>
            <a:ext cx="5257800" cy="6858000"/>
          </a:xfrm>
          <a:custGeom>
            <a:avLst/>
            <a:gdLst>
              <a:gd name="connsiteX0" fmla="*/ 0 w 7010400"/>
              <a:gd name="connsiteY0" fmla="*/ 0 h 6858000"/>
              <a:gd name="connsiteX1" fmla="*/ 7010400 w 7010400"/>
              <a:gd name="connsiteY1" fmla="*/ 0 h 6858000"/>
              <a:gd name="connsiteX2" fmla="*/ 7010400 w 7010400"/>
              <a:gd name="connsiteY2" fmla="*/ 6858000 h 6858000"/>
              <a:gd name="connsiteX3" fmla="*/ 0 w 7010400"/>
              <a:gd name="connsiteY3" fmla="*/ 6858000 h 6858000"/>
              <a:gd name="connsiteX4" fmla="*/ 0 w 7010400"/>
              <a:gd name="connsiteY4" fmla="*/ 2620396 h 6858000"/>
              <a:gd name="connsiteX5" fmla="*/ 508001 w 7010400"/>
              <a:gd name="connsiteY5" fmla="*/ 2620396 h 6858000"/>
              <a:gd name="connsiteX6" fmla="*/ 508001 w 7010400"/>
              <a:gd name="connsiteY6" fmla="*/ 2239395 h 6858000"/>
              <a:gd name="connsiteX7" fmla="*/ 0 w 7010400"/>
              <a:gd name="connsiteY7" fmla="*/ 223939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10400" h="6858000">
                <a:moveTo>
                  <a:pt x="0" y="0"/>
                </a:moveTo>
                <a:lnTo>
                  <a:pt x="7010400" y="0"/>
                </a:lnTo>
                <a:lnTo>
                  <a:pt x="7010400" y="6858000"/>
                </a:lnTo>
                <a:lnTo>
                  <a:pt x="0" y="6858000"/>
                </a:lnTo>
                <a:lnTo>
                  <a:pt x="0" y="2620396"/>
                </a:lnTo>
                <a:lnTo>
                  <a:pt x="508001" y="2620396"/>
                </a:lnTo>
                <a:lnTo>
                  <a:pt x="508001" y="2239395"/>
                </a:lnTo>
                <a:lnTo>
                  <a:pt x="0" y="2239395"/>
                </a:lnTo>
                <a:close/>
              </a:path>
            </a:pathLst>
          </a:custGeom>
          <a:solidFill>
            <a:schemeClr val="tx2"/>
          </a:solidFill>
        </p:spPr>
        <p:txBody>
          <a:bodyPr wrap="square">
            <a:noAutofit/>
          </a:bodyPr>
          <a:lstStyle/>
          <a:p>
            <a:r>
              <a:rPr lang="en-US"/>
              <a:t>Click icon to add picture</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8/8/2020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12" name="Rectangle 1">
            <a:extLst>
              <a:ext uri="{FF2B5EF4-FFF2-40B4-BE49-F238E27FC236}">
                <a16:creationId xmlns:a16="http://schemas.microsoft.com/office/drawing/2014/main" id="{EF358276-528D-1F4E-804A-4F9FDE93568A}"/>
              </a:ext>
            </a:extLst>
          </p:cNvPr>
          <p:cNvSpPr/>
          <p:nvPr userDrawn="1"/>
        </p:nvSpPr>
        <p:spPr>
          <a:xfrm>
            <a:off x="3505200" y="2239396"/>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5" name="Rectangle 1">
            <a:extLst>
              <a:ext uri="{FF2B5EF4-FFF2-40B4-BE49-F238E27FC236}">
                <a16:creationId xmlns:a16="http://schemas.microsoft.com/office/drawing/2014/main" id="{A6817E56-9BF4-B245-9536-10F7E163D7D9}"/>
              </a:ext>
            </a:extLst>
          </p:cNvPr>
          <p:cNvSpPr/>
          <p:nvPr userDrawn="1"/>
        </p:nvSpPr>
        <p:spPr>
          <a:xfrm>
            <a:off x="435894" y="875830"/>
            <a:ext cx="1905001" cy="2540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dirty="0"/>
          </a:p>
        </p:txBody>
      </p:sp>
      <p:sp>
        <p:nvSpPr>
          <p:cNvPr id="18" name="Content Placeholder 2">
            <a:extLst>
              <a:ext uri="{FF2B5EF4-FFF2-40B4-BE49-F238E27FC236}">
                <a16:creationId xmlns:a16="http://schemas.microsoft.com/office/drawing/2014/main" id="{A2F758DC-4792-1D42-83A8-ED4E6CD5F7E3}"/>
              </a:ext>
            </a:extLst>
          </p:cNvPr>
          <p:cNvSpPr>
            <a:spLocks noGrp="1"/>
          </p:cNvSpPr>
          <p:nvPr>
            <p:ph sz="half" idx="1"/>
          </p:nvPr>
        </p:nvSpPr>
        <p:spPr>
          <a:xfrm>
            <a:off x="435896" y="2720637"/>
            <a:ext cx="2897412" cy="3634317"/>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itle 1">
            <a:extLst>
              <a:ext uri="{FF2B5EF4-FFF2-40B4-BE49-F238E27FC236}">
                <a16:creationId xmlns:a16="http://schemas.microsoft.com/office/drawing/2014/main" id="{2859246A-0674-144E-84D6-29D5891C06F8}"/>
              </a:ext>
            </a:extLst>
          </p:cNvPr>
          <p:cNvSpPr>
            <a:spLocks noGrp="1"/>
          </p:cNvSpPr>
          <p:nvPr>
            <p:ph type="title" hasCustomPrompt="1"/>
          </p:nvPr>
        </p:nvSpPr>
        <p:spPr>
          <a:xfrm>
            <a:off x="435894" y="1304660"/>
            <a:ext cx="2897412" cy="1415976"/>
          </a:xfrm>
        </p:spPr>
        <p:txBody>
          <a:bodyPr anchor="t">
            <a:normAutofit/>
          </a:bodyPr>
          <a:lstStyle>
            <a:lvl1pPr>
              <a:defRPr sz="3400"/>
            </a:lvl1pPr>
          </a:lstStyle>
          <a:p>
            <a:r>
              <a:rPr lang="en-US" dirty="0"/>
              <a:t>Title goes here</a:t>
            </a:r>
          </a:p>
        </p:txBody>
      </p:sp>
    </p:spTree>
    <p:extLst>
      <p:ext uri="{BB962C8B-B14F-4D97-AF65-F5344CB8AC3E}">
        <p14:creationId xmlns:p14="http://schemas.microsoft.com/office/powerpoint/2010/main" val="879557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35894" y="2336003"/>
            <a:ext cx="8272212"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04464" y="6423915"/>
            <a:ext cx="21335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8/8/2020</a:t>
            </a:fld>
            <a:endParaRPr lang="en-US" dirty="0"/>
          </a:p>
        </p:txBody>
      </p:sp>
      <p:sp>
        <p:nvSpPr>
          <p:cNvPr id="5" name="Footer Placeholder 4"/>
          <p:cNvSpPr>
            <a:spLocks noGrp="1"/>
          </p:cNvSpPr>
          <p:nvPr>
            <p:ph type="ftr" sz="quarter" idx="3"/>
          </p:nvPr>
        </p:nvSpPr>
        <p:spPr>
          <a:xfrm>
            <a:off x="435894" y="6423915"/>
            <a:ext cx="5187908"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7918725" y="6423915"/>
            <a:ext cx="789383"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419452479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26" r:id="rId18"/>
  </p:sldLayoutIdLs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ECB34-6337-DE4D-8FD3-A3A0F5766F21}"/>
              </a:ext>
            </a:extLst>
          </p:cNvPr>
          <p:cNvSpPr>
            <a:spLocks noGrp="1"/>
          </p:cNvSpPr>
          <p:nvPr>
            <p:ph type="title"/>
          </p:nvPr>
        </p:nvSpPr>
        <p:spPr>
          <a:xfrm>
            <a:off x="435895" y="3341089"/>
            <a:ext cx="8272211" cy="1200329"/>
          </a:xfrm>
        </p:spPr>
        <p:txBody>
          <a:bodyPr>
            <a:spAutoFit/>
          </a:bodyPr>
          <a:lstStyle/>
          <a:p>
            <a:r>
              <a:rPr lang="en-US" dirty="0">
                <a:solidFill>
                  <a:schemeClr val="tx1"/>
                </a:solidFill>
              </a:rPr>
              <a:t>Lesson 12 </a:t>
            </a:r>
            <a:br>
              <a:rPr lang="en-US" dirty="0">
                <a:solidFill>
                  <a:schemeClr val="tx1"/>
                </a:solidFill>
              </a:rPr>
            </a:br>
            <a:r>
              <a:rPr lang="en-US" dirty="0">
                <a:solidFill>
                  <a:schemeClr val="tx1"/>
                </a:solidFill>
              </a:rPr>
              <a:t>The transfiguration</a:t>
            </a:r>
          </a:p>
        </p:txBody>
      </p:sp>
      <p:sp>
        <p:nvSpPr>
          <p:cNvPr id="3" name="Text Placeholder 2">
            <a:extLst>
              <a:ext uri="{FF2B5EF4-FFF2-40B4-BE49-F238E27FC236}">
                <a16:creationId xmlns:a16="http://schemas.microsoft.com/office/drawing/2014/main" id="{4AB27EA9-DD4F-6245-9D17-591DCE0A8ADA}"/>
              </a:ext>
            </a:extLst>
          </p:cNvPr>
          <p:cNvSpPr>
            <a:spLocks noGrp="1"/>
          </p:cNvSpPr>
          <p:nvPr>
            <p:ph type="body" idx="1"/>
          </p:nvPr>
        </p:nvSpPr>
        <p:spPr>
          <a:xfrm>
            <a:off x="435895" y="4541417"/>
            <a:ext cx="8272211" cy="369332"/>
          </a:xfrm>
        </p:spPr>
        <p:txBody>
          <a:bodyPr>
            <a:spAutoFit/>
          </a:bodyPr>
          <a:lstStyle/>
          <a:p>
            <a:r>
              <a:rPr lang="en-US" dirty="0">
                <a:solidFill>
                  <a:schemeClr val="tx1"/>
                </a:solidFill>
              </a:rPr>
              <a:t>August 5, 2020</a:t>
            </a:r>
          </a:p>
        </p:txBody>
      </p:sp>
      <p:sp>
        <p:nvSpPr>
          <p:cNvPr id="4" name="TextBox 3">
            <a:extLst>
              <a:ext uri="{FF2B5EF4-FFF2-40B4-BE49-F238E27FC236}">
                <a16:creationId xmlns:a16="http://schemas.microsoft.com/office/drawing/2014/main" id="{5D907F59-A770-4EE3-BD7D-3302FE0E28EF}"/>
              </a:ext>
            </a:extLst>
          </p:cNvPr>
          <p:cNvSpPr txBox="1"/>
          <p:nvPr/>
        </p:nvSpPr>
        <p:spPr>
          <a:xfrm>
            <a:off x="955964" y="5181600"/>
            <a:ext cx="7232072" cy="104644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a:ln>
                  <a:noFill/>
                </a:ln>
                <a:solidFill>
                  <a:schemeClr val="bg1"/>
                </a:solidFill>
                <a:effectLst/>
                <a:uLnTx/>
                <a:uFillTx/>
                <a:latin typeface="Garamond" panose="02020404030301010803"/>
                <a:ea typeface="+mn-ea"/>
                <a:cs typeface="+mn-cs"/>
              </a:rPr>
              <a:t>Temple Tax/True Greatness/Stumbling Blocks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bg1"/>
                </a:solidFill>
                <a:effectLst/>
                <a:uLnTx/>
                <a:uFillTx/>
                <a:latin typeface="Book Antiqua" panose="02040602050305030304" pitchFamily="18" charset="0"/>
                <a:ea typeface="+mn-ea"/>
                <a:cs typeface="+mn-cs"/>
              </a:rPr>
              <a:t>Matthew 17:24-27;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chemeClr val="bg1"/>
                </a:solidFill>
                <a:effectLst/>
                <a:uLnTx/>
                <a:uFillTx/>
                <a:latin typeface="Book Antiqua" panose="02040602050305030304" pitchFamily="18" charset="0"/>
                <a:ea typeface="+mn-ea"/>
                <a:cs typeface="+mn-cs"/>
              </a:rPr>
              <a:t>Matthew 18:1-14; Mark 9:33-50; Luke 9:46-50</a:t>
            </a:r>
            <a:endParaRPr kumimoji="0" lang="en-US" sz="1800" b="0" i="0" u="none" strike="noStrike" kern="1200" cap="none" spc="0" normalizeH="0" baseline="0" noProof="0" dirty="0">
              <a:ln>
                <a:noFill/>
              </a:ln>
              <a:solidFill>
                <a:schemeClr val="bg1"/>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235968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4191917"/>
          </a:xfrm>
        </p:spPr>
        <p:txBody>
          <a:bodyPr anchor="t">
            <a:spAutoFit/>
          </a:bodyPr>
          <a:lstStyle/>
          <a:p>
            <a:pPr marL="0" indent="0">
              <a:buNone/>
            </a:pPr>
            <a:r>
              <a:rPr lang="en-US" sz="2800" dirty="0">
                <a:solidFill>
                  <a:schemeClr val="tx1"/>
                </a:solidFill>
                <a:latin typeface="Lucida Bright" panose="02040602050505020304" pitchFamily="18" charset="0"/>
              </a:rPr>
              <a:t>What was Jesus’ response?</a:t>
            </a:r>
          </a:p>
          <a:p>
            <a:pPr marL="514350" indent="-514350">
              <a:buClr>
                <a:schemeClr val="tx1"/>
              </a:buClr>
              <a:buSzPct val="100000"/>
              <a:buAutoNum type="arabicPeriod"/>
            </a:pPr>
            <a:r>
              <a:rPr lang="en-US" sz="2800" i="1" dirty="0">
                <a:solidFill>
                  <a:schemeClr val="tx1"/>
                </a:solidFill>
                <a:latin typeface="Lucida Bright" panose="02040602050505020304" pitchFamily="18" charset="0"/>
              </a:rPr>
              <a:t>“Sitting down, He called the twelve and said to them, ‘</a:t>
            </a:r>
            <a:r>
              <a:rPr lang="en-US" sz="2800" b="1" i="1" dirty="0">
                <a:solidFill>
                  <a:schemeClr val="tx1"/>
                </a:solidFill>
                <a:latin typeface="Lucida Bright" panose="02040602050505020304" pitchFamily="18" charset="0"/>
              </a:rPr>
              <a:t>If anyone wants to be first, he shall be last of all and servant of all</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(Mark 9:35)</a:t>
            </a:r>
          </a:p>
          <a:p>
            <a:pPr>
              <a:buClr>
                <a:schemeClr val="tx1"/>
              </a:buClr>
              <a:buSzPct val="100000"/>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Last</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in what sense? (Philippians 2:3-4)</a:t>
            </a:r>
          </a:p>
          <a:p>
            <a:pPr>
              <a:buClr>
                <a:schemeClr val="tx1"/>
              </a:buClr>
              <a:buSzPct val="100000"/>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Servant of all</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 who does that include?</a:t>
            </a:r>
          </a:p>
          <a:p>
            <a:pPr marL="0" indent="0">
              <a:buNone/>
            </a:pPr>
            <a:r>
              <a:rPr lang="en-US" sz="2800" dirty="0">
                <a:solidFill>
                  <a:schemeClr val="tx1"/>
                </a:solidFill>
                <a:latin typeface="Lucida Bright" panose="02040602050505020304" pitchFamily="18" charset="0"/>
              </a:rPr>
              <a:t>If one truly seeks preeminence, it will come through true humility and service.</a:t>
            </a:r>
          </a:p>
        </p:txBody>
      </p:sp>
      <p:sp>
        <p:nvSpPr>
          <p:cNvPr id="6" name="Title 1">
            <a:extLst>
              <a:ext uri="{FF2B5EF4-FFF2-40B4-BE49-F238E27FC236}">
                <a16:creationId xmlns:a16="http://schemas.microsoft.com/office/drawing/2014/main" id="{78DAAEC0-527A-4738-8D77-90CF240E6127}"/>
              </a:ext>
            </a:extLst>
          </p:cNvPr>
          <p:cNvSpPr>
            <a:spLocks noGrp="1"/>
          </p:cNvSpPr>
          <p:nvPr>
            <p:ph type="title"/>
          </p:nvPr>
        </p:nvSpPr>
        <p:spPr>
          <a:xfrm>
            <a:off x="284748" y="277092"/>
            <a:ext cx="8783052" cy="830997"/>
          </a:xfrm>
        </p:spPr>
        <p:txBody>
          <a:bodyPr wrap="square">
            <a:spAutoFit/>
          </a:bodyPr>
          <a:lstStyle/>
          <a:p>
            <a:r>
              <a:rPr lang="en-US" sz="3000" dirty="0">
                <a:solidFill>
                  <a:schemeClr val="tx1"/>
                </a:solidFill>
                <a:latin typeface="Book Antiqua" panose="02040602050305030304" pitchFamily="18" charset="0"/>
              </a:rPr>
              <a:t>True greatness and stumbling Blocks</a:t>
            </a:r>
            <a:br>
              <a:rPr lang="en-US" sz="3000" dirty="0">
                <a:solidFill>
                  <a:schemeClr val="tx1"/>
                </a:solidFill>
                <a:latin typeface="Book Antiqua" panose="02040602050305030304" pitchFamily="18" charset="0"/>
              </a:rPr>
            </a:br>
            <a:r>
              <a:rPr lang="en-US" sz="1800" dirty="0">
                <a:solidFill>
                  <a:schemeClr val="tx1"/>
                </a:solidFill>
                <a:latin typeface="Book Antiqua" panose="02040602050305030304" pitchFamily="18" charset="0"/>
              </a:rPr>
              <a:t>Matthew 18:1-14; Mark 9:33-50; Luke 9:46-50</a:t>
            </a:r>
            <a:endParaRPr lang="en-US" sz="2800"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1964328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447800"/>
            <a:ext cx="8783052" cy="5324535"/>
          </a:xfrm>
        </p:spPr>
        <p:txBody>
          <a:bodyPr anchor="t">
            <a:spAutoFit/>
          </a:bodyPr>
          <a:lstStyle/>
          <a:p>
            <a:pPr marL="0" indent="0">
              <a:buNone/>
            </a:pPr>
            <a:r>
              <a:rPr lang="en-US" sz="2500" dirty="0">
                <a:solidFill>
                  <a:schemeClr val="tx1"/>
                </a:solidFill>
                <a:latin typeface="Lucida Bright" panose="02040602050505020304" pitchFamily="18" charset="0"/>
              </a:rPr>
              <a:t>What was Jesus’ response?</a:t>
            </a:r>
          </a:p>
          <a:p>
            <a:pPr marL="514350" indent="-514350">
              <a:buClr>
                <a:schemeClr val="tx1"/>
              </a:buClr>
              <a:buSzPct val="100000"/>
              <a:buFont typeface="+mj-lt"/>
              <a:buAutoNum type="arabicPeriod" startAt="2"/>
            </a:pPr>
            <a:r>
              <a:rPr lang="en-US" sz="2500" i="1" dirty="0">
                <a:solidFill>
                  <a:schemeClr val="tx1"/>
                </a:solidFill>
                <a:latin typeface="Lucida Bright" panose="02040602050505020304" pitchFamily="18" charset="0"/>
              </a:rPr>
              <a:t>“And He called a child to Himself and set him before them, and said, ‘Truly I say to you, </a:t>
            </a:r>
            <a:r>
              <a:rPr lang="en-US" sz="2500" b="1" i="1" dirty="0">
                <a:solidFill>
                  <a:schemeClr val="tx1"/>
                </a:solidFill>
                <a:latin typeface="Lucida Bright" panose="02040602050505020304" pitchFamily="18" charset="0"/>
              </a:rPr>
              <a:t>unless you are converted </a:t>
            </a:r>
            <a:r>
              <a:rPr lang="en-US" sz="2500" i="1" dirty="0">
                <a:solidFill>
                  <a:schemeClr val="tx1"/>
                </a:solidFill>
                <a:latin typeface="Lucida Bright" panose="02040602050505020304" pitchFamily="18" charset="0"/>
              </a:rPr>
              <a:t>and </a:t>
            </a:r>
            <a:r>
              <a:rPr lang="en-US" sz="2500" b="1" i="1" dirty="0">
                <a:solidFill>
                  <a:schemeClr val="tx1"/>
                </a:solidFill>
                <a:latin typeface="Lucida Bright" panose="02040602050505020304" pitchFamily="18" charset="0"/>
              </a:rPr>
              <a:t>become like children</a:t>
            </a:r>
            <a:r>
              <a:rPr lang="en-US" sz="2500" i="1" dirty="0">
                <a:solidFill>
                  <a:schemeClr val="tx1"/>
                </a:solidFill>
                <a:latin typeface="Lucida Bright" panose="02040602050505020304" pitchFamily="18" charset="0"/>
              </a:rPr>
              <a:t>, </a:t>
            </a:r>
            <a:r>
              <a:rPr lang="en-US" sz="2500" b="1" i="1" dirty="0">
                <a:solidFill>
                  <a:schemeClr val="tx1"/>
                </a:solidFill>
                <a:latin typeface="Lucida Bright" panose="02040602050505020304" pitchFamily="18" charset="0"/>
              </a:rPr>
              <a:t>you will not</a:t>
            </a:r>
            <a:r>
              <a:rPr lang="en-US" sz="2500" i="1" dirty="0">
                <a:solidFill>
                  <a:schemeClr val="tx1"/>
                </a:solidFill>
                <a:latin typeface="Lucida Bright" panose="02040602050505020304" pitchFamily="18" charset="0"/>
              </a:rPr>
              <a:t> </a:t>
            </a:r>
            <a:r>
              <a:rPr lang="en-US" sz="2500" b="1" i="1" dirty="0">
                <a:solidFill>
                  <a:schemeClr val="tx1"/>
                </a:solidFill>
                <a:latin typeface="Lucida Bright" panose="02040602050505020304" pitchFamily="18" charset="0"/>
              </a:rPr>
              <a:t>enter the kingdom of heaven</a:t>
            </a:r>
            <a:r>
              <a:rPr lang="en-US" sz="2500" i="1" dirty="0">
                <a:solidFill>
                  <a:schemeClr val="tx1"/>
                </a:solidFill>
                <a:latin typeface="Lucida Bright" panose="02040602050505020304" pitchFamily="18" charset="0"/>
              </a:rPr>
              <a:t>. Whoever then </a:t>
            </a:r>
            <a:r>
              <a:rPr lang="en-US" sz="2500" b="1" i="1" dirty="0">
                <a:solidFill>
                  <a:schemeClr val="tx1"/>
                </a:solidFill>
                <a:latin typeface="Lucida Bright" panose="02040602050505020304" pitchFamily="18" charset="0"/>
              </a:rPr>
              <a:t>humbles himself as this child</a:t>
            </a:r>
            <a:r>
              <a:rPr lang="en-US" sz="2500" i="1" dirty="0">
                <a:solidFill>
                  <a:schemeClr val="tx1"/>
                </a:solidFill>
                <a:latin typeface="Lucida Bright" panose="02040602050505020304" pitchFamily="18" charset="0"/>
              </a:rPr>
              <a:t>, he is the greatest in the kingdom of heaven.’”</a:t>
            </a:r>
            <a:r>
              <a:rPr lang="en-US" sz="2500" dirty="0">
                <a:solidFill>
                  <a:schemeClr val="tx1"/>
                </a:solidFill>
                <a:latin typeface="Lucida Bright" panose="02040602050505020304" pitchFamily="18" charset="0"/>
              </a:rPr>
              <a:t> (Matthew 18:2-4)</a:t>
            </a:r>
          </a:p>
          <a:p>
            <a:pPr>
              <a:buClr>
                <a:schemeClr val="tx1"/>
              </a:buClr>
              <a:buSzPct val="100000"/>
            </a:pPr>
            <a:r>
              <a:rPr lang="en-US" sz="2500" dirty="0">
                <a:solidFill>
                  <a:schemeClr val="tx1"/>
                </a:solidFill>
                <a:latin typeface="Lucida Bright" panose="02040602050505020304" pitchFamily="18" charset="0"/>
              </a:rPr>
              <a:t>Their </a:t>
            </a:r>
            <a:r>
              <a:rPr lang="en-US" sz="2500" b="1" dirty="0">
                <a:solidFill>
                  <a:schemeClr val="tx1"/>
                </a:solidFill>
                <a:latin typeface="Lucida Bright" panose="02040602050505020304" pitchFamily="18" charset="0"/>
              </a:rPr>
              <a:t>entrance into the kingdom</a:t>
            </a:r>
            <a:r>
              <a:rPr lang="en-US" sz="2500" dirty="0">
                <a:solidFill>
                  <a:schemeClr val="tx1"/>
                </a:solidFill>
                <a:latin typeface="Lucida Bright" panose="02040602050505020304" pitchFamily="18" charset="0"/>
              </a:rPr>
              <a:t> was in jeopardy.</a:t>
            </a:r>
          </a:p>
          <a:p>
            <a:pPr>
              <a:buClr>
                <a:schemeClr val="tx1"/>
              </a:buClr>
              <a:buSzPct val="100000"/>
            </a:pPr>
            <a:r>
              <a:rPr lang="en-US" sz="2500" dirty="0">
                <a:solidFill>
                  <a:schemeClr val="tx1"/>
                </a:solidFill>
                <a:latin typeface="Lucida Bright" panose="02040602050505020304" pitchFamily="18" charset="0"/>
              </a:rPr>
              <a:t>They needed to be </a:t>
            </a:r>
            <a:r>
              <a:rPr lang="en-US" sz="2500" i="1" dirty="0">
                <a:solidFill>
                  <a:schemeClr val="tx1"/>
                </a:solidFill>
                <a:latin typeface="Lucida Bright" panose="02040602050505020304" pitchFamily="18" charset="0"/>
              </a:rPr>
              <a:t>“</a:t>
            </a:r>
            <a:r>
              <a:rPr lang="en-US" sz="2500" b="1" i="1" dirty="0">
                <a:solidFill>
                  <a:schemeClr val="tx1"/>
                </a:solidFill>
                <a:latin typeface="Lucida Bright" panose="02040602050505020304" pitchFamily="18" charset="0"/>
              </a:rPr>
              <a:t>converted</a:t>
            </a:r>
            <a:r>
              <a:rPr lang="en-US" sz="2500" i="1" dirty="0">
                <a:solidFill>
                  <a:schemeClr val="tx1"/>
                </a:solidFill>
                <a:latin typeface="Lucida Bright" panose="02040602050505020304" pitchFamily="18" charset="0"/>
              </a:rPr>
              <a:t>”</a:t>
            </a:r>
            <a:r>
              <a:rPr lang="en-US" sz="2500" dirty="0">
                <a:solidFill>
                  <a:schemeClr val="tx1"/>
                </a:solidFill>
                <a:latin typeface="Lucida Bright" panose="02040602050505020304" pitchFamily="18" charset="0"/>
              </a:rPr>
              <a:t> or changed in their perspective of themselves. (cf. 1 Corinthians 4:6)</a:t>
            </a:r>
          </a:p>
          <a:p>
            <a:pPr>
              <a:buClr>
                <a:schemeClr val="tx1"/>
              </a:buClr>
              <a:buSzPct val="100000"/>
            </a:pPr>
            <a:r>
              <a:rPr lang="en-US" sz="2500" dirty="0">
                <a:solidFill>
                  <a:schemeClr val="tx1"/>
                </a:solidFill>
                <a:latin typeface="Lucida Bright" panose="02040602050505020304" pitchFamily="18" charset="0"/>
              </a:rPr>
              <a:t>They needed to </a:t>
            </a:r>
            <a:r>
              <a:rPr lang="en-US" sz="2500" i="1" dirty="0">
                <a:solidFill>
                  <a:schemeClr val="tx1"/>
                </a:solidFill>
                <a:latin typeface="Lucida Bright" panose="02040602050505020304" pitchFamily="18" charset="0"/>
              </a:rPr>
              <a:t>“</a:t>
            </a:r>
            <a:r>
              <a:rPr lang="en-US" sz="2500" b="1" i="1" dirty="0">
                <a:solidFill>
                  <a:schemeClr val="tx1"/>
                </a:solidFill>
                <a:latin typeface="Lucida Bright" panose="02040602050505020304" pitchFamily="18" charset="0"/>
              </a:rPr>
              <a:t>humble</a:t>
            </a:r>
            <a:r>
              <a:rPr lang="en-US" sz="2500" i="1" dirty="0">
                <a:solidFill>
                  <a:schemeClr val="tx1"/>
                </a:solidFill>
                <a:latin typeface="Lucida Bright" panose="02040602050505020304" pitchFamily="18" charset="0"/>
              </a:rPr>
              <a:t>”</a:t>
            </a:r>
            <a:r>
              <a:rPr lang="en-US" sz="2500" dirty="0">
                <a:solidFill>
                  <a:schemeClr val="tx1"/>
                </a:solidFill>
                <a:latin typeface="Lucida Bright" panose="02040602050505020304" pitchFamily="18" charset="0"/>
              </a:rPr>
              <a:t> themselves. (James 4:6;</a:t>
            </a:r>
            <a:br>
              <a:rPr lang="en-US" sz="2500" dirty="0">
                <a:solidFill>
                  <a:schemeClr val="tx1"/>
                </a:solidFill>
                <a:latin typeface="Lucida Bright" panose="02040602050505020304" pitchFamily="18" charset="0"/>
              </a:rPr>
            </a:br>
            <a:r>
              <a:rPr lang="en-US" sz="2500" dirty="0">
                <a:solidFill>
                  <a:schemeClr val="tx1"/>
                </a:solidFill>
                <a:latin typeface="Lucida Bright" panose="02040602050505020304" pitchFamily="18" charset="0"/>
              </a:rPr>
              <a:t>1 Peter 5:5-8)</a:t>
            </a:r>
          </a:p>
        </p:txBody>
      </p:sp>
      <p:sp>
        <p:nvSpPr>
          <p:cNvPr id="6" name="Title 1">
            <a:extLst>
              <a:ext uri="{FF2B5EF4-FFF2-40B4-BE49-F238E27FC236}">
                <a16:creationId xmlns:a16="http://schemas.microsoft.com/office/drawing/2014/main" id="{4B886A8F-FAA6-41C8-B4AC-0B5439D68863}"/>
              </a:ext>
            </a:extLst>
          </p:cNvPr>
          <p:cNvSpPr>
            <a:spLocks noGrp="1"/>
          </p:cNvSpPr>
          <p:nvPr>
            <p:ph type="title"/>
          </p:nvPr>
        </p:nvSpPr>
        <p:spPr>
          <a:xfrm>
            <a:off x="284748" y="277092"/>
            <a:ext cx="8783052" cy="830997"/>
          </a:xfrm>
        </p:spPr>
        <p:txBody>
          <a:bodyPr wrap="square">
            <a:spAutoFit/>
          </a:bodyPr>
          <a:lstStyle/>
          <a:p>
            <a:r>
              <a:rPr lang="en-US" sz="3000" dirty="0">
                <a:solidFill>
                  <a:schemeClr val="tx1"/>
                </a:solidFill>
                <a:latin typeface="Book Antiqua" panose="02040602050305030304" pitchFamily="18" charset="0"/>
              </a:rPr>
              <a:t>True greatness and stumbling Blocks</a:t>
            </a:r>
            <a:br>
              <a:rPr lang="en-US" sz="3000" dirty="0">
                <a:solidFill>
                  <a:schemeClr val="tx1"/>
                </a:solidFill>
                <a:latin typeface="Book Antiqua" panose="02040602050305030304" pitchFamily="18" charset="0"/>
              </a:rPr>
            </a:br>
            <a:r>
              <a:rPr lang="en-US" sz="1800" dirty="0">
                <a:solidFill>
                  <a:schemeClr val="tx1"/>
                </a:solidFill>
                <a:latin typeface="Book Antiqua" panose="02040602050305030304" pitchFamily="18" charset="0"/>
              </a:rPr>
              <a:t>Matthew 18:1-14; Mark 9:33-50; Luke 9:46-50</a:t>
            </a:r>
            <a:endParaRPr lang="en-US" sz="2800"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2914665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3862596"/>
          </a:xfrm>
        </p:spPr>
        <p:txBody>
          <a:bodyPr anchor="t">
            <a:spAutoFit/>
          </a:bodyPr>
          <a:lstStyle/>
          <a:p>
            <a:pPr marL="0" indent="0">
              <a:buNone/>
            </a:pPr>
            <a:r>
              <a:rPr lang="en-US" sz="2800" dirty="0">
                <a:solidFill>
                  <a:schemeClr val="tx1"/>
                </a:solidFill>
                <a:latin typeface="Lucida Bright" panose="02040602050505020304" pitchFamily="18" charset="0"/>
              </a:rPr>
              <a:t>Key words Jesus used:</a:t>
            </a:r>
          </a:p>
          <a:p>
            <a:pPr marL="0" indent="0">
              <a:buNone/>
            </a:pPr>
            <a:r>
              <a:rPr lang="en-US" sz="3200" i="1" dirty="0">
                <a:solidFill>
                  <a:schemeClr val="tx1"/>
                </a:solidFill>
                <a:latin typeface="Lucida Bright" panose="02040602050505020304" pitchFamily="18" charset="0"/>
              </a:rPr>
              <a:t>“</a:t>
            </a:r>
            <a:r>
              <a:rPr lang="en-US" sz="3200" b="1" i="1" dirty="0">
                <a:solidFill>
                  <a:schemeClr val="tx1"/>
                </a:solidFill>
                <a:latin typeface="Lucida Bright" panose="02040602050505020304" pitchFamily="18" charset="0"/>
              </a:rPr>
              <a:t>Last</a:t>
            </a:r>
            <a:r>
              <a:rPr lang="en-US" sz="3200" i="1" dirty="0">
                <a:solidFill>
                  <a:schemeClr val="tx1"/>
                </a:solidFill>
                <a:latin typeface="Lucida Bright" panose="02040602050505020304" pitchFamily="18" charset="0"/>
              </a:rPr>
              <a:t>”</a:t>
            </a:r>
          </a:p>
          <a:p>
            <a:pPr marL="0" indent="0">
              <a:buNone/>
            </a:pPr>
            <a:r>
              <a:rPr lang="en-US" sz="3200" i="1" dirty="0">
                <a:solidFill>
                  <a:schemeClr val="tx1"/>
                </a:solidFill>
                <a:latin typeface="Lucida Bright" panose="02040602050505020304" pitchFamily="18" charset="0"/>
              </a:rPr>
              <a:t>“</a:t>
            </a:r>
            <a:r>
              <a:rPr lang="en-US" sz="3200" b="1" i="1" dirty="0">
                <a:solidFill>
                  <a:schemeClr val="tx1"/>
                </a:solidFill>
                <a:latin typeface="Lucida Bright" panose="02040602050505020304" pitchFamily="18" charset="0"/>
              </a:rPr>
              <a:t>Servant</a:t>
            </a:r>
            <a:r>
              <a:rPr lang="en-US" sz="3200" i="1" dirty="0">
                <a:solidFill>
                  <a:schemeClr val="tx1"/>
                </a:solidFill>
                <a:latin typeface="Lucida Bright" panose="02040602050505020304" pitchFamily="18" charset="0"/>
              </a:rPr>
              <a:t>”</a:t>
            </a:r>
          </a:p>
          <a:p>
            <a:pPr marL="0" indent="0">
              <a:buNone/>
            </a:pPr>
            <a:r>
              <a:rPr lang="en-US" sz="3200" i="1" dirty="0">
                <a:solidFill>
                  <a:schemeClr val="tx1"/>
                </a:solidFill>
                <a:latin typeface="Lucida Bright" panose="02040602050505020304" pitchFamily="18" charset="0"/>
              </a:rPr>
              <a:t>“</a:t>
            </a:r>
            <a:r>
              <a:rPr lang="en-US" sz="3200" b="1" i="1" dirty="0">
                <a:solidFill>
                  <a:schemeClr val="tx1"/>
                </a:solidFill>
                <a:latin typeface="Lucida Bright" panose="02040602050505020304" pitchFamily="18" charset="0"/>
              </a:rPr>
              <a:t>Converted</a:t>
            </a:r>
            <a:r>
              <a:rPr lang="en-US" sz="3200" i="1" dirty="0">
                <a:solidFill>
                  <a:schemeClr val="tx1"/>
                </a:solidFill>
                <a:latin typeface="Lucida Bright" panose="02040602050505020304" pitchFamily="18" charset="0"/>
              </a:rPr>
              <a:t>”</a:t>
            </a:r>
          </a:p>
          <a:p>
            <a:pPr marL="0" indent="0">
              <a:buNone/>
            </a:pPr>
            <a:r>
              <a:rPr lang="en-US" sz="3200" i="1" dirty="0">
                <a:solidFill>
                  <a:schemeClr val="tx1"/>
                </a:solidFill>
                <a:latin typeface="Lucida Bright" panose="02040602050505020304" pitchFamily="18" charset="0"/>
              </a:rPr>
              <a:t>“</a:t>
            </a:r>
            <a:r>
              <a:rPr lang="en-US" sz="3200" b="1" i="1" dirty="0">
                <a:solidFill>
                  <a:schemeClr val="tx1"/>
                </a:solidFill>
                <a:latin typeface="Lucida Bright" panose="02040602050505020304" pitchFamily="18" charset="0"/>
              </a:rPr>
              <a:t>Humble</a:t>
            </a:r>
            <a:r>
              <a:rPr lang="en-US" sz="3200" i="1" dirty="0">
                <a:solidFill>
                  <a:schemeClr val="tx1"/>
                </a:solidFill>
                <a:latin typeface="Lucida Bright" panose="02040602050505020304" pitchFamily="18" charset="0"/>
              </a:rPr>
              <a:t>”</a:t>
            </a:r>
          </a:p>
          <a:p>
            <a:pPr marL="0" indent="0">
              <a:buNone/>
            </a:pPr>
            <a:r>
              <a:rPr lang="en-US" sz="3200" i="1" dirty="0">
                <a:solidFill>
                  <a:schemeClr val="tx1"/>
                </a:solidFill>
                <a:latin typeface="Lucida Bright" panose="02040602050505020304" pitchFamily="18" charset="0"/>
              </a:rPr>
              <a:t>“</a:t>
            </a:r>
            <a:r>
              <a:rPr lang="en-US" sz="3200" b="1" i="1" dirty="0">
                <a:solidFill>
                  <a:schemeClr val="tx1"/>
                </a:solidFill>
                <a:latin typeface="Lucida Bright" panose="02040602050505020304" pitchFamily="18" charset="0"/>
              </a:rPr>
              <a:t>Become like children</a:t>
            </a:r>
            <a:r>
              <a:rPr lang="en-US" sz="3200" i="1" dirty="0">
                <a:solidFill>
                  <a:schemeClr val="tx1"/>
                </a:solidFill>
                <a:latin typeface="Lucida Bright" panose="02040602050505020304" pitchFamily="18" charset="0"/>
              </a:rPr>
              <a:t>”</a:t>
            </a:r>
          </a:p>
        </p:txBody>
      </p:sp>
      <p:sp>
        <p:nvSpPr>
          <p:cNvPr id="7" name="Title 1">
            <a:extLst>
              <a:ext uri="{FF2B5EF4-FFF2-40B4-BE49-F238E27FC236}">
                <a16:creationId xmlns:a16="http://schemas.microsoft.com/office/drawing/2014/main" id="{70E7EA1F-5FD0-433F-9838-C18E44D14C44}"/>
              </a:ext>
            </a:extLst>
          </p:cNvPr>
          <p:cNvSpPr>
            <a:spLocks noGrp="1"/>
          </p:cNvSpPr>
          <p:nvPr>
            <p:ph type="title"/>
          </p:nvPr>
        </p:nvSpPr>
        <p:spPr>
          <a:xfrm>
            <a:off x="284748" y="277092"/>
            <a:ext cx="8783052" cy="830997"/>
          </a:xfrm>
        </p:spPr>
        <p:txBody>
          <a:bodyPr wrap="square">
            <a:spAutoFit/>
          </a:bodyPr>
          <a:lstStyle/>
          <a:p>
            <a:r>
              <a:rPr lang="en-US" sz="3000" dirty="0">
                <a:solidFill>
                  <a:schemeClr val="tx1"/>
                </a:solidFill>
                <a:latin typeface="Book Antiqua" panose="02040602050305030304" pitchFamily="18" charset="0"/>
              </a:rPr>
              <a:t>True greatness and stumbling Blocks</a:t>
            </a:r>
            <a:br>
              <a:rPr lang="en-US" sz="3000" dirty="0">
                <a:solidFill>
                  <a:schemeClr val="tx1"/>
                </a:solidFill>
                <a:latin typeface="Book Antiqua" panose="02040602050305030304" pitchFamily="18" charset="0"/>
              </a:rPr>
            </a:br>
            <a:r>
              <a:rPr lang="en-US" sz="1800" dirty="0">
                <a:solidFill>
                  <a:schemeClr val="tx1"/>
                </a:solidFill>
                <a:latin typeface="Book Antiqua" panose="02040602050305030304" pitchFamily="18" charset="0"/>
              </a:rPr>
              <a:t>Matthew 18:1-14; Mark 9:33-50; Luke 9:46-50</a:t>
            </a:r>
            <a:endParaRPr lang="en-US" sz="2800"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3290940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590800" y="390642"/>
            <a:ext cx="3962400" cy="447558"/>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Garamond" panose="02020404030301010803"/>
                <a:ea typeface="+mj-ea"/>
                <a:cs typeface="+mj-cs"/>
              </a:rPr>
              <a:t>Timeline of Jesus’ Life</a:t>
            </a:r>
            <a:endParaRPr kumimoji="0" lang="en-US" sz="3200" b="0" i="0" u="none" strike="noStrike" kern="1200" cap="none" spc="0" normalizeH="0" baseline="0" noProof="0" dirty="0">
              <a:ln>
                <a:noFill/>
              </a:ln>
              <a:solidFill>
                <a:prstClr val="black"/>
              </a:solidFill>
              <a:effectLst/>
              <a:uLnTx/>
              <a:uFillTx/>
              <a:latin typeface="Garamond" panose="02020404030301010803"/>
              <a:ea typeface="+mj-ea"/>
              <a:cs typeface="+mj-cs"/>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black"/>
                </a:solidFill>
                <a:effectLst/>
                <a:uLnTx/>
                <a:uFillTx/>
                <a:latin typeface="Garamond" panose="02020404030301010803"/>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black"/>
                </a:solidFill>
                <a:effectLst/>
                <a:uLnTx/>
                <a:uFillTx/>
                <a:latin typeface="Garamond" panose="02020404030301010803"/>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black"/>
              </a:solidFill>
              <a:effectLst/>
              <a:uLnTx/>
              <a:uFillTx/>
              <a:latin typeface="Garamond" panose="02020404030301010803"/>
              <a:ea typeface="+mn-ea"/>
              <a:cs typeface="+mn-cs"/>
            </a:endParaRPr>
          </a:p>
        </p:txBody>
      </p:sp>
      <p:pic>
        <p:nvPicPr>
          <p:cNvPr id="3" name="Picture 2">
            <a:extLst>
              <a:ext uri="{FF2B5EF4-FFF2-40B4-BE49-F238E27FC236}">
                <a16:creationId xmlns:a16="http://schemas.microsoft.com/office/drawing/2014/main" id="{E6067DD6-3F24-4D21-A1CF-CADB1204E94C}"/>
              </a:ext>
            </a:extLst>
          </p:cNvPr>
          <p:cNvPicPr>
            <a:picLocks noChangeAspect="1"/>
          </p:cNvPicPr>
          <p:nvPr/>
        </p:nvPicPr>
        <p:blipFill rotWithShape="1">
          <a:blip r:embed="rId3">
            <a:extLst>
              <a:ext uri="{28A0092B-C50C-407E-A947-70E740481C1C}">
                <a14:useLocalDpi xmlns:a14="http://schemas.microsoft.com/office/drawing/2010/main" val="0"/>
              </a:ext>
            </a:extLst>
          </a:blip>
          <a:srcRect r="10000"/>
          <a:stretch/>
        </p:blipFill>
        <p:spPr>
          <a:xfrm>
            <a:off x="457200" y="838200"/>
            <a:ext cx="8229600" cy="5969380"/>
          </a:xfrm>
          <a:prstGeom prst="rect">
            <a:avLst/>
          </a:prstGeom>
        </p:spPr>
      </p:pic>
      <p:sp>
        <p:nvSpPr>
          <p:cNvPr id="2" name="Star: 4 Points 1">
            <a:extLst>
              <a:ext uri="{FF2B5EF4-FFF2-40B4-BE49-F238E27FC236}">
                <a16:creationId xmlns:a16="http://schemas.microsoft.com/office/drawing/2014/main" id="{A4FB9DA6-4F57-46DD-B885-8A83A61985D7}"/>
              </a:ext>
            </a:extLst>
          </p:cNvPr>
          <p:cNvSpPr/>
          <p:nvPr/>
        </p:nvSpPr>
        <p:spPr>
          <a:xfrm>
            <a:off x="6264923" y="5831147"/>
            <a:ext cx="260759" cy="260759"/>
          </a:xfrm>
          <a:prstGeom prst="star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aramond" panose="02020404030301010803"/>
              <a:ea typeface="+mn-ea"/>
              <a:cs typeface="+mn-cs"/>
            </a:endParaRPr>
          </a:p>
        </p:txBody>
      </p:sp>
    </p:spTree>
    <p:extLst>
      <p:ext uri="{BB962C8B-B14F-4D97-AF65-F5344CB8AC3E}">
        <p14:creationId xmlns:p14="http://schemas.microsoft.com/office/powerpoint/2010/main" val="1025509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381000" y="277092"/>
            <a:ext cx="8382000" cy="892552"/>
          </a:xfrm>
        </p:spPr>
        <p:txBody>
          <a:bodyPr wrap="square">
            <a:spAutoFit/>
          </a:bodyPr>
          <a:lstStyle/>
          <a:p>
            <a:r>
              <a:rPr lang="en-US" sz="3200" dirty="0">
                <a:solidFill>
                  <a:schemeClr val="tx1"/>
                </a:solidFill>
                <a:latin typeface="Book Antiqua" panose="02040602050305030304" pitchFamily="18" charset="0"/>
              </a:rPr>
              <a:t>2</a:t>
            </a:r>
            <a:r>
              <a:rPr lang="en-US" sz="3200" baseline="30000" dirty="0">
                <a:solidFill>
                  <a:schemeClr val="tx1"/>
                </a:solidFill>
                <a:latin typeface="Book Antiqua" panose="02040602050305030304" pitchFamily="18" charset="0"/>
              </a:rPr>
              <a:t>nd</a:t>
            </a:r>
            <a:r>
              <a:rPr lang="en-US" sz="3200" dirty="0">
                <a:solidFill>
                  <a:schemeClr val="tx1"/>
                </a:solidFill>
                <a:latin typeface="Book Antiqua" panose="02040602050305030304" pitchFamily="18" charset="0"/>
              </a:rPr>
              <a:t> Prediction of Jesus’ Crucifixion</a:t>
            </a:r>
            <a:br>
              <a:rPr lang="en-US" sz="3200" dirty="0">
                <a:solidFill>
                  <a:schemeClr val="tx1"/>
                </a:solidFill>
                <a:latin typeface="Book Antiqua" panose="02040602050305030304" pitchFamily="18" charset="0"/>
              </a:rPr>
            </a:br>
            <a:r>
              <a:rPr lang="en-US" sz="2000" dirty="0">
                <a:solidFill>
                  <a:schemeClr val="tx1"/>
                </a:solidFill>
                <a:latin typeface="Book Antiqua" panose="02040602050305030304" pitchFamily="18" charset="0"/>
              </a:rPr>
              <a:t>Matthew 17:22-23; </a:t>
            </a:r>
            <a:r>
              <a:rPr lang="en-US" sz="2000" b="1" dirty="0">
                <a:solidFill>
                  <a:schemeClr val="tx1"/>
                </a:solidFill>
                <a:latin typeface="Book Antiqua" panose="02040602050305030304" pitchFamily="18" charset="0"/>
              </a:rPr>
              <a:t>Mark 9:30-32</a:t>
            </a:r>
            <a:r>
              <a:rPr lang="en-US" sz="2000" dirty="0">
                <a:solidFill>
                  <a:schemeClr val="tx1"/>
                </a:solidFill>
                <a:latin typeface="Book Antiqua" panose="02040602050305030304" pitchFamily="18" charset="0"/>
              </a:rPr>
              <a:t>; Luke 9:43-45</a:t>
            </a:r>
            <a:endParaRPr lang="en-US" sz="3200"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171254" y="1447800"/>
            <a:ext cx="8835189" cy="5170646"/>
          </a:xfrm>
        </p:spPr>
        <p:txBody>
          <a:bodyPr wrap="square" anchor="t">
            <a:spAutoFit/>
          </a:bodyPr>
          <a:lstStyle/>
          <a:p>
            <a:pPr marL="0" indent="0">
              <a:buNone/>
            </a:pPr>
            <a:r>
              <a:rPr lang="en-US" sz="2500" i="1" dirty="0">
                <a:solidFill>
                  <a:schemeClr val="tx1"/>
                </a:solidFill>
                <a:latin typeface="Lucida Bright" panose="02040602050505020304" pitchFamily="18" charset="0"/>
              </a:rPr>
              <a:t>“From there they went out and began to go through Galilee, and </a:t>
            </a:r>
            <a:r>
              <a:rPr lang="en-US" sz="2500" b="1" i="1" dirty="0">
                <a:solidFill>
                  <a:schemeClr val="tx1"/>
                </a:solidFill>
                <a:latin typeface="Lucida Bright" panose="02040602050505020304" pitchFamily="18" charset="0"/>
              </a:rPr>
              <a:t>He did not want anyone to know about it. For He was teaching His disciples and telling them, </a:t>
            </a:r>
            <a:r>
              <a:rPr lang="en-US" sz="2500" i="1" dirty="0">
                <a:solidFill>
                  <a:schemeClr val="tx1"/>
                </a:solidFill>
                <a:latin typeface="Lucida Bright" panose="02040602050505020304" pitchFamily="18" charset="0"/>
              </a:rPr>
              <a:t>‘</a:t>
            </a:r>
            <a:r>
              <a:rPr lang="en-US" sz="2500" b="1" i="1" dirty="0">
                <a:solidFill>
                  <a:schemeClr val="tx1"/>
                </a:solidFill>
                <a:latin typeface="Lucida Bright" panose="02040602050505020304" pitchFamily="18" charset="0"/>
              </a:rPr>
              <a:t>The Son of Man is to be delivered into the hands of men, and they will kill Him; and when He has been killed, He will rise three days later</a:t>
            </a:r>
            <a:r>
              <a:rPr lang="en-US" sz="2500" i="1" dirty="0">
                <a:solidFill>
                  <a:schemeClr val="tx1"/>
                </a:solidFill>
                <a:latin typeface="Lucida Bright" panose="02040602050505020304" pitchFamily="18" charset="0"/>
              </a:rPr>
              <a:t>.’”</a:t>
            </a:r>
            <a:r>
              <a:rPr lang="en-US" sz="2500" dirty="0">
                <a:solidFill>
                  <a:schemeClr val="tx1"/>
                </a:solidFill>
                <a:latin typeface="Lucida Bright" panose="02040602050505020304" pitchFamily="18" charset="0"/>
              </a:rPr>
              <a:t> (Mark 9:30-31)</a:t>
            </a:r>
          </a:p>
          <a:p>
            <a:pPr marL="0" indent="0">
              <a:buNone/>
            </a:pPr>
            <a:r>
              <a:rPr lang="en-US" sz="2500" dirty="0">
                <a:solidFill>
                  <a:schemeClr val="tx1"/>
                </a:solidFill>
                <a:latin typeface="Lucida Bright" panose="02040602050505020304" pitchFamily="18" charset="0"/>
              </a:rPr>
              <a:t>Luke adds before Jesus (2</a:t>
            </a:r>
            <a:r>
              <a:rPr lang="en-US" sz="2500" baseline="30000" dirty="0">
                <a:solidFill>
                  <a:schemeClr val="tx1"/>
                </a:solidFill>
                <a:latin typeface="Lucida Bright" panose="02040602050505020304" pitchFamily="18" charset="0"/>
              </a:rPr>
              <a:t>nd</a:t>
            </a:r>
            <a:r>
              <a:rPr lang="en-US" sz="2500" dirty="0">
                <a:solidFill>
                  <a:schemeClr val="tx1"/>
                </a:solidFill>
                <a:latin typeface="Lucida Bright" panose="02040602050505020304" pitchFamily="18" charset="0"/>
              </a:rPr>
              <a:t>) declaration: </a:t>
            </a:r>
            <a:r>
              <a:rPr lang="en-US" sz="2500" i="1" dirty="0">
                <a:solidFill>
                  <a:schemeClr val="tx1"/>
                </a:solidFill>
                <a:latin typeface="Lucida Bright" panose="02040602050505020304" pitchFamily="18" charset="0"/>
              </a:rPr>
              <a:t>“</a:t>
            </a:r>
            <a:r>
              <a:rPr lang="en-US" sz="2500" b="1" i="1" dirty="0">
                <a:solidFill>
                  <a:schemeClr val="tx1"/>
                </a:solidFill>
                <a:latin typeface="Lucida Bright" panose="02040602050505020304" pitchFamily="18" charset="0"/>
              </a:rPr>
              <a:t>Let these words sink into your ears</a:t>
            </a:r>
            <a:r>
              <a:rPr lang="en-US" sz="2500" i="1" dirty="0">
                <a:solidFill>
                  <a:schemeClr val="tx1"/>
                </a:solidFill>
                <a:latin typeface="Lucida Bright" panose="02040602050505020304" pitchFamily="18" charset="0"/>
              </a:rPr>
              <a:t> …”</a:t>
            </a:r>
          </a:p>
          <a:p>
            <a:pPr>
              <a:buFont typeface="Arial" panose="020B0604020202020204" pitchFamily="34" charset="0"/>
              <a:buChar char="•"/>
            </a:pPr>
            <a:r>
              <a:rPr lang="en-US" sz="2500" dirty="0">
                <a:solidFill>
                  <a:schemeClr val="tx1"/>
                </a:solidFill>
                <a:latin typeface="Lucida Bright" panose="02040602050505020304" pitchFamily="18" charset="0"/>
              </a:rPr>
              <a:t>Similar to </a:t>
            </a:r>
            <a:r>
              <a:rPr lang="en-US" sz="2500" i="1" dirty="0">
                <a:solidFill>
                  <a:schemeClr val="tx1"/>
                </a:solidFill>
                <a:latin typeface="Lucida Bright" panose="02040602050505020304" pitchFamily="18" charset="0"/>
              </a:rPr>
              <a:t>“</a:t>
            </a:r>
            <a:r>
              <a:rPr lang="en-US" sz="2500" b="1" i="1" dirty="0">
                <a:solidFill>
                  <a:schemeClr val="tx1"/>
                </a:solidFill>
                <a:latin typeface="Lucida Bright" panose="02040602050505020304" pitchFamily="18" charset="0"/>
              </a:rPr>
              <a:t>He who has ears to hear, let him hear</a:t>
            </a:r>
            <a:r>
              <a:rPr lang="en-US" sz="2500" i="1" dirty="0">
                <a:solidFill>
                  <a:schemeClr val="tx1"/>
                </a:solidFill>
                <a:latin typeface="Lucida Bright" panose="02040602050505020304" pitchFamily="18" charset="0"/>
              </a:rPr>
              <a:t>.” </a:t>
            </a:r>
            <a:r>
              <a:rPr lang="en-US" sz="2500" dirty="0">
                <a:solidFill>
                  <a:schemeClr val="tx1"/>
                </a:solidFill>
                <a:latin typeface="Lucida Bright" panose="02040602050505020304" pitchFamily="18" charset="0"/>
              </a:rPr>
              <a:t>(Luke 8:8; 14:35; Revelation 2:7, etc.)</a:t>
            </a:r>
          </a:p>
          <a:p>
            <a:pPr marL="0" indent="0">
              <a:buNone/>
            </a:pPr>
            <a:r>
              <a:rPr lang="en-US" sz="2500" dirty="0">
                <a:solidFill>
                  <a:schemeClr val="tx1"/>
                </a:solidFill>
                <a:latin typeface="Lucida Bright" panose="02040602050505020304" pitchFamily="18" charset="0"/>
              </a:rPr>
              <a:t>Jesus had just told them in Mark 8:31 before Peter began to rebuke the Lord.</a:t>
            </a:r>
          </a:p>
        </p:txBody>
      </p:sp>
    </p:spTree>
    <p:extLst>
      <p:ext uri="{BB962C8B-B14F-4D97-AF65-F5344CB8AC3E}">
        <p14:creationId xmlns:p14="http://schemas.microsoft.com/office/powerpoint/2010/main" val="1654217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132762" y="1323681"/>
            <a:ext cx="8915400" cy="5484578"/>
          </a:xfrm>
        </p:spPr>
        <p:txBody>
          <a:bodyPr anchor="t">
            <a:spAutoFit/>
          </a:bodyPr>
          <a:lstStyle/>
          <a:p>
            <a:pPr marL="0" indent="0">
              <a:buNone/>
            </a:pPr>
            <a:r>
              <a:rPr lang="en-US" sz="2700" i="1" dirty="0">
                <a:solidFill>
                  <a:schemeClr val="tx1"/>
                </a:solidFill>
                <a:latin typeface="Lucida Bright" panose="02040602050505020304" pitchFamily="18" charset="0"/>
              </a:rPr>
              <a:t>“</a:t>
            </a:r>
            <a:r>
              <a:rPr lang="en-US" sz="2700" b="1" i="1" dirty="0">
                <a:solidFill>
                  <a:schemeClr val="tx1"/>
                </a:solidFill>
                <a:latin typeface="Lucida Bright" panose="02040602050505020304" pitchFamily="18" charset="0"/>
              </a:rPr>
              <a:t>But they did not understand </a:t>
            </a:r>
            <a:r>
              <a:rPr lang="en-US" sz="2700" i="1" dirty="0">
                <a:solidFill>
                  <a:schemeClr val="tx1"/>
                </a:solidFill>
                <a:latin typeface="Lucida Bright" panose="02040602050505020304" pitchFamily="18" charset="0"/>
              </a:rPr>
              <a:t>this statement, and </a:t>
            </a:r>
            <a:r>
              <a:rPr lang="en-US" sz="2700" b="1" i="1" dirty="0">
                <a:solidFill>
                  <a:schemeClr val="tx1"/>
                </a:solidFill>
                <a:latin typeface="Lucida Bright" panose="02040602050505020304" pitchFamily="18" charset="0"/>
              </a:rPr>
              <a:t>they were afraid to ask Him</a:t>
            </a:r>
            <a:r>
              <a:rPr lang="en-US" sz="2700" i="1" dirty="0">
                <a:solidFill>
                  <a:schemeClr val="tx1"/>
                </a:solidFill>
                <a:latin typeface="Lucida Bright" panose="02040602050505020304" pitchFamily="18" charset="0"/>
              </a:rPr>
              <a:t>.”</a:t>
            </a:r>
            <a:r>
              <a:rPr lang="en-US" sz="2700" dirty="0">
                <a:solidFill>
                  <a:schemeClr val="tx1"/>
                </a:solidFill>
                <a:latin typeface="Lucida Bright" panose="02040602050505020304" pitchFamily="18" charset="0"/>
              </a:rPr>
              <a:t> (Mark 9:31)</a:t>
            </a:r>
          </a:p>
          <a:p>
            <a:pPr marL="0" indent="0">
              <a:buNone/>
            </a:pPr>
            <a:r>
              <a:rPr lang="en-US" sz="2700" dirty="0">
                <a:solidFill>
                  <a:schemeClr val="tx1"/>
                </a:solidFill>
                <a:latin typeface="Lucida Bright" panose="02040602050505020304" pitchFamily="18" charset="0"/>
              </a:rPr>
              <a:t>Luke records, </a:t>
            </a:r>
            <a:r>
              <a:rPr lang="en-US" sz="2700" i="1" dirty="0">
                <a:solidFill>
                  <a:schemeClr val="tx1"/>
                </a:solidFill>
                <a:latin typeface="Lucida Bright" panose="02040602050505020304" pitchFamily="18" charset="0"/>
              </a:rPr>
              <a:t>“… it was </a:t>
            </a:r>
            <a:r>
              <a:rPr lang="en-US" sz="2700" b="1" i="1" dirty="0">
                <a:solidFill>
                  <a:schemeClr val="tx1"/>
                </a:solidFill>
                <a:latin typeface="Lucida Bright" panose="02040602050505020304" pitchFamily="18" charset="0"/>
              </a:rPr>
              <a:t>concealed from them </a:t>
            </a:r>
            <a:r>
              <a:rPr lang="en-US" sz="2700" i="1" dirty="0">
                <a:solidFill>
                  <a:schemeClr val="tx1"/>
                </a:solidFill>
                <a:latin typeface="Lucida Bright" panose="02040602050505020304" pitchFamily="18" charset="0"/>
              </a:rPr>
              <a:t>so that they might not perceive it; </a:t>
            </a:r>
            <a:r>
              <a:rPr lang="en-US" sz="2700" b="1" i="1" dirty="0">
                <a:solidFill>
                  <a:schemeClr val="tx1"/>
                </a:solidFill>
                <a:latin typeface="Lucida Bright" panose="02040602050505020304" pitchFamily="18" charset="0"/>
              </a:rPr>
              <a:t>and they were afraid to ask Him </a:t>
            </a:r>
            <a:r>
              <a:rPr lang="en-US" sz="2700" i="1" dirty="0">
                <a:solidFill>
                  <a:schemeClr val="tx1"/>
                </a:solidFill>
                <a:latin typeface="Lucida Bright" panose="02040602050505020304" pitchFamily="18" charset="0"/>
              </a:rPr>
              <a:t>about this statement.”</a:t>
            </a:r>
            <a:r>
              <a:rPr lang="en-US" sz="2700" dirty="0">
                <a:solidFill>
                  <a:schemeClr val="tx1"/>
                </a:solidFill>
                <a:latin typeface="Lucida Bright" panose="02040602050505020304" pitchFamily="18" charset="0"/>
              </a:rPr>
              <a:t> (9:45)</a:t>
            </a:r>
          </a:p>
          <a:p>
            <a:r>
              <a:rPr lang="en-US" sz="2700" dirty="0">
                <a:solidFill>
                  <a:schemeClr val="tx1"/>
                </a:solidFill>
                <a:latin typeface="Lucida Bright" panose="02040602050505020304" pitchFamily="18" charset="0"/>
              </a:rPr>
              <a:t>How was it </a:t>
            </a:r>
            <a:r>
              <a:rPr lang="en-US" sz="2700" i="1" dirty="0">
                <a:solidFill>
                  <a:schemeClr val="tx1"/>
                </a:solidFill>
                <a:latin typeface="Lucida Bright" panose="02040602050505020304" pitchFamily="18" charset="0"/>
              </a:rPr>
              <a:t>“</a:t>
            </a:r>
            <a:r>
              <a:rPr lang="en-US" sz="2700" b="1" i="1" dirty="0">
                <a:solidFill>
                  <a:schemeClr val="tx1"/>
                </a:solidFill>
                <a:latin typeface="Lucida Bright" panose="02040602050505020304" pitchFamily="18" charset="0"/>
              </a:rPr>
              <a:t>concealed from them</a:t>
            </a:r>
            <a:r>
              <a:rPr lang="en-US" sz="2700" i="1" dirty="0">
                <a:solidFill>
                  <a:schemeClr val="tx1"/>
                </a:solidFill>
                <a:latin typeface="Lucida Bright" panose="02040602050505020304" pitchFamily="18" charset="0"/>
              </a:rPr>
              <a:t>”</a:t>
            </a:r>
            <a:r>
              <a:rPr lang="en-US" sz="2700" dirty="0">
                <a:solidFill>
                  <a:schemeClr val="tx1"/>
                </a:solidFill>
                <a:latin typeface="Lucida Bright" panose="02040602050505020304" pitchFamily="18" charset="0"/>
              </a:rPr>
              <a:t> so that </a:t>
            </a:r>
            <a:r>
              <a:rPr lang="en-US" sz="2700" i="1" dirty="0">
                <a:solidFill>
                  <a:schemeClr val="tx1"/>
                </a:solidFill>
                <a:latin typeface="Lucida Bright" panose="02040602050505020304" pitchFamily="18" charset="0"/>
              </a:rPr>
              <a:t>“they did not understand”?</a:t>
            </a:r>
            <a:r>
              <a:rPr lang="en-US" sz="2700" dirty="0">
                <a:solidFill>
                  <a:schemeClr val="tx1"/>
                </a:solidFill>
                <a:latin typeface="Lucida Bright" panose="02040602050505020304" pitchFamily="18" charset="0"/>
              </a:rPr>
              <a:t> (1 Corinthians 2:14-3:3)</a:t>
            </a:r>
          </a:p>
          <a:p>
            <a:pPr marL="0" indent="0">
              <a:buNone/>
            </a:pPr>
            <a:r>
              <a:rPr lang="en-US" sz="2700" dirty="0">
                <a:solidFill>
                  <a:schemeClr val="tx1"/>
                </a:solidFill>
                <a:latin typeface="Lucida Bright" panose="02040602050505020304" pitchFamily="18" charset="0"/>
              </a:rPr>
              <a:t>Matthew adds: </a:t>
            </a:r>
            <a:r>
              <a:rPr lang="en-US" sz="2700" i="1" dirty="0">
                <a:solidFill>
                  <a:schemeClr val="tx1"/>
                </a:solidFill>
                <a:latin typeface="Lucida Bright" panose="02040602050505020304" pitchFamily="18" charset="0"/>
              </a:rPr>
              <a:t>“… and they were </a:t>
            </a:r>
            <a:r>
              <a:rPr lang="en-US" sz="2700" b="1" i="1" dirty="0">
                <a:solidFill>
                  <a:schemeClr val="tx1"/>
                </a:solidFill>
                <a:latin typeface="Lucida Bright" panose="02040602050505020304" pitchFamily="18" charset="0"/>
              </a:rPr>
              <a:t>deeply grieved</a:t>
            </a:r>
            <a:r>
              <a:rPr lang="en-US" sz="2700" i="1" dirty="0">
                <a:solidFill>
                  <a:schemeClr val="tx1"/>
                </a:solidFill>
                <a:latin typeface="Lucida Bright" panose="02040602050505020304" pitchFamily="18" charset="0"/>
              </a:rPr>
              <a:t>.”</a:t>
            </a:r>
            <a:r>
              <a:rPr lang="en-US" sz="2700" dirty="0">
                <a:solidFill>
                  <a:schemeClr val="tx1"/>
                </a:solidFill>
                <a:latin typeface="Lucida Bright" panose="02040602050505020304" pitchFamily="18" charset="0"/>
              </a:rPr>
              <a:t> (Matthew 17:23) Why?</a:t>
            </a:r>
          </a:p>
          <a:p>
            <a:pPr marL="0" indent="0">
              <a:buNone/>
            </a:pPr>
            <a:r>
              <a:rPr lang="en-US" sz="2700" dirty="0">
                <a:solidFill>
                  <a:schemeClr val="tx1"/>
                </a:solidFill>
                <a:latin typeface="Lucida Bright" panose="02040602050505020304" pitchFamily="18" charset="0"/>
              </a:rPr>
              <a:t>Compare to Peter’s reaction after the first time. (Matthew 16:22; cf. 26:22)</a:t>
            </a:r>
          </a:p>
        </p:txBody>
      </p:sp>
      <p:sp>
        <p:nvSpPr>
          <p:cNvPr id="6" name="Title 1">
            <a:extLst>
              <a:ext uri="{FF2B5EF4-FFF2-40B4-BE49-F238E27FC236}">
                <a16:creationId xmlns:a16="http://schemas.microsoft.com/office/drawing/2014/main" id="{30076752-2F14-4F5C-AFAF-3E65FCD13C23}"/>
              </a:ext>
            </a:extLst>
          </p:cNvPr>
          <p:cNvSpPr>
            <a:spLocks noGrp="1"/>
          </p:cNvSpPr>
          <p:nvPr>
            <p:ph type="title"/>
          </p:nvPr>
        </p:nvSpPr>
        <p:spPr>
          <a:xfrm>
            <a:off x="381000" y="277092"/>
            <a:ext cx="8382000" cy="892552"/>
          </a:xfrm>
        </p:spPr>
        <p:txBody>
          <a:bodyPr wrap="square">
            <a:spAutoFit/>
          </a:bodyPr>
          <a:lstStyle/>
          <a:p>
            <a:r>
              <a:rPr lang="en-US" sz="3200" dirty="0">
                <a:solidFill>
                  <a:schemeClr val="tx1"/>
                </a:solidFill>
                <a:latin typeface="Book Antiqua" panose="02040602050305030304" pitchFamily="18" charset="0"/>
              </a:rPr>
              <a:t>2</a:t>
            </a:r>
            <a:r>
              <a:rPr lang="en-US" sz="3200" baseline="30000" dirty="0">
                <a:solidFill>
                  <a:schemeClr val="tx1"/>
                </a:solidFill>
                <a:latin typeface="Book Antiqua" panose="02040602050305030304" pitchFamily="18" charset="0"/>
              </a:rPr>
              <a:t>nd</a:t>
            </a:r>
            <a:r>
              <a:rPr lang="en-US" sz="3200" dirty="0">
                <a:solidFill>
                  <a:schemeClr val="tx1"/>
                </a:solidFill>
                <a:latin typeface="Book Antiqua" panose="02040602050305030304" pitchFamily="18" charset="0"/>
              </a:rPr>
              <a:t> Prediction of Jesus’ Crucifixion</a:t>
            </a:r>
            <a:br>
              <a:rPr lang="en-US" sz="3200" dirty="0">
                <a:solidFill>
                  <a:schemeClr val="tx1"/>
                </a:solidFill>
                <a:latin typeface="Book Antiqua" panose="02040602050305030304" pitchFamily="18" charset="0"/>
              </a:rPr>
            </a:br>
            <a:r>
              <a:rPr lang="en-US" sz="2000" dirty="0">
                <a:solidFill>
                  <a:schemeClr val="tx1"/>
                </a:solidFill>
                <a:latin typeface="Book Antiqua" panose="02040602050305030304" pitchFamily="18" charset="0"/>
              </a:rPr>
              <a:t>Matthew 17:22-23; </a:t>
            </a:r>
            <a:r>
              <a:rPr lang="en-US" sz="2000" b="1" dirty="0">
                <a:solidFill>
                  <a:schemeClr val="tx1"/>
                </a:solidFill>
                <a:latin typeface="Book Antiqua" panose="02040602050305030304" pitchFamily="18" charset="0"/>
              </a:rPr>
              <a:t>Mark 9:30-32</a:t>
            </a:r>
            <a:r>
              <a:rPr lang="en-US" sz="2000" dirty="0">
                <a:solidFill>
                  <a:schemeClr val="tx1"/>
                </a:solidFill>
                <a:latin typeface="Book Antiqua" panose="02040602050305030304" pitchFamily="18" charset="0"/>
              </a:rPr>
              <a:t>; Luke 9:43-45</a:t>
            </a:r>
            <a:endParaRPr lang="en-US" sz="3200"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1659080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314227" y="277092"/>
            <a:ext cx="8551695" cy="1015663"/>
          </a:xfrm>
        </p:spPr>
        <p:txBody>
          <a:bodyPr>
            <a:spAutoFit/>
          </a:bodyPr>
          <a:lstStyle/>
          <a:p>
            <a:r>
              <a:rPr lang="en-US" sz="3600" dirty="0">
                <a:solidFill>
                  <a:schemeClr val="tx1"/>
                </a:solidFill>
                <a:latin typeface="Book Antiqua" panose="02040602050305030304" pitchFamily="18" charset="0"/>
              </a:rPr>
              <a:t>Payment of the temple tax</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17:-24-27</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478810"/>
            <a:ext cx="8783052" cy="5302990"/>
          </a:xfrm>
        </p:spPr>
        <p:txBody>
          <a:bodyPr anchor="t">
            <a:spAutoFit/>
          </a:bodyPr>
          <a:lstStyle/>
          <a:p>
            <a:pPr marL="0" indent="0">
              <a:buNone/>
            </a:pPr>
            <a:r>
              <a:rPr lang="en-US" sz="2700" i="1" dirty="0">
                <a:solidFill>
                  <a:schemeClr val="tx1"/>
                </a:solidFill>
                <a:latin typeface="Lucida Bright" panose="02040602050505020304" pitchFamily="18" charset="0"/>
              </a:rPr>
              <a:t>“When they came to </a:t>
            </a:r>
            <a:r>
              <a:rPr lang="en-US" sz="2700" b="1" i="1" dirty="0">
                <a:solidFill>
                  <a:schemeClr val="tx1"/>
                </a:solidFill>
                <a:latin typeface="Lucida Bright" panose="02040602050505020304" pitchFamily="18" charset="0"/>
              </a:rPr>
              <a:t>Capernaum</a:t>
            </a:r>
            <a:r>
              <a:rPr lang="en-US" sz="2700" i="1" dirty="0">
                <a:solidFill>
                  <a:schemeClr val="tx1"/>
                </a:solidFill>
                <a:latin typeface="Lucida Bright" panose="02040602050505020304" pitchFamily="18" charset="0"/>
              </a:rPr>
              <a:t>, those who collected </a:t>
            </a:r>
            <a:r>
              <a:rPr lang="en-US" sz="2700" b="1" i="1" dirty="0">
                <a:solidFill>
                  <a:schemeClr val="tx1"/>
                </a:solidFill>
                <a:latin typeface="Lucida Bright" panose="02040602050505020304" pitchFamily="18" charset="0"/>
              </a:rPr>
              <a:t>the two-drachma tax </a:t>
            </a:r>
            <a:r>
              <a:rPr lang="en-US" sz="2700" i="1" dirty="0">
                <a:solidFill>
                  <a:schemeClr val="tx1"/>
                </a:solidFill>
                <a:latin typeface="Lucida Bright" panose="02040602050505020304" pitchFamily="18" charset="0"/>
              </a:rPr>
              <a:t>came to Peter and said, ‘</a:t>
            </a:r>
            <a:r>
              <a:rPr lang="en-US" sz="2700" b="1" i="1" dirty="0">
                <a:solidFill>
                  <a:schemeClr val="tx1"/>
                </a:solidFill>
                <a:latin typeface="Lucida Bright" panose="02040602050505020304" pitchFamily="18" charset="0"/>
              </a:rPr>
              <a:t>Does your teacher not pay the two-drachma tax?</a:t>
            </a:r>
            <a:r>
              <a:rPr lang="en-US" sz="2700" i="1" dirty="0">
                <a:solidFill>
                  <a:schemeClr val="tx1"/>
                </a:solidFill>
                <a:latin typeface="Lucida Bright" panose="02040602050505020304" pitchFamily="18" charset="0"/>
              </a:rPr>
              <a:t>’ He said, ‘</a:t>
            </a:r>
            <a:r>
              <a:rPr lang="en-US" sz="2700" b="1" i="1" dirty="0">
                <a:solidFill>
                  <a:schemeClr val="tx1"/>
                </a:solidFill>
                <a:latin typeface="Lucida Bright" panose="02040602050505020304" pitchFamily="18" charset="0"/>
              </a:rPr>
              <a:t>Yes</a:t>
            </a:r>
            <a:r>
              <a:rPr lang="en-US" sz="2700" i="1" dirty="0">
                <a:solidFill>
                  <a:schemeClr val="tx1"/>
                </a:solidFill>
                <a:latin typeface="Lucida Bright" panose="02040602050505020304" pitchFamily="18" charset="0"/>
              </a:rPr>
              <a:t>.’” </a:t>
            </a:r>
            <a:r>
              <a:rPr lang="en-US" sz="2700" dirty="0">
                <a:solidFill>
                  <a:schemeClr val="tx1"/>
                </a:solidFill>
                <a:latin typeface="Lucida Bright" panose="02040602050505020304" pitchFamily="18" charset="0"/>
              </a:rPr>
              <a:t>(Matthew17:24-25; Exodus 30:12-16; 2 Chronicles 24:6; Nehemiah 10:32)</a:t>
            </a:r>
          </a:p>
          <a:p>
            <a:pPr>
              <a:buFont typeface="Arial" panose="020B0604020202020204" pitchFamily="34" charset="0"/>
              <a:buChar char="•"/>
            </a:pPr>
            <a:r>
              <a:rPr lang="en-US" sz="2700" i="1" dirty="0">
                <a:solidFill>
                  <a:schemeClr val="tx1"/>
                </a:solidFill>
                <a:latin typeface="Lucida Bright" panose="02040602050505020304" pitchFamily="18" charset="0"/>
              </a:rPr>
              <a:t>“the half-shekel”</a:t>
            </a:r>
            <a:r>
              <a:rPr lang="en-US" sz="2700" dirty="0">
                <a:solidFill>
                  <a:schemeClr val="tx1"/>
                </a:solidFill>
                <a:latin typeface="Lucida Bright" panose="02040602050505020304" pitchFamily="18" charset="0"/>
              </a:rPr>
              <a:t> (ASV), </a:t>
            </a:r>
            <a:r>
              <a:rPr lang="en-US" sz="2700" i="1" dirty="0">
                <a:solidFill>
                  <a:schemeClr val="tx1"/>
                </a:solidFill>
                <a:latin typeface="Lucida Bright" panose="02040602050505020304" pitchFamily="18" charset="0"/>
              </a:rPr>
              <a:t>“the tax”</a:t>
            </a:r>
            <a:r>
              <a:rPr lang="en-US" sz="2700" dirty="0">
                <a:solidFill>
                  <a:schemeClr val="tx1"/>
                </a:solidFill>
                <a:latin typeface="Lucida Bright" panose="02040602050505020304" pitchFamily="18" charset="0"/>
              </a:rPr>
              <a:t> (ESV), </a:t>
            </a:r>
            <a:r>
              <a:rPr lang="en-US" sz="2700" i="1" dirty="0">
                <a:solidFill>
                  <a:schemeClr val="tx1"/>
                </a:solidFill>
                <a:latin typeface="Lucida Bright" panose="02040602050505020304" pitchFamily="18" charset="0"/>
              </a:rPr>
              <a:t>“the temple tax” </a:t>
            </a:r>
            <a:r>
              <a:rPr lang="en-US" sz="2700" dirty="0">
                <a:solidFill>
                  <a:schemeClr val="tx1"/>
                </a:solidFill>
                <a:latin typeface="Lucida Bright" panose="02040602050505020304" pitchFamily="18" charset="0"/>
              </a:rPr>
              <a:t>(NKJV)</a:t>
            </a:r>
          </a:p>
          <a:p>
            <a:pPr>
              <a:buFont typeface="Arial" panose="020B0604020202020204" pitchFamily="34" charset="0"/>
              <a:buChar char="•"/>
            </a:pPr>
            <a:r>
              <a:rPr lang="en-US" sz="2700" dirty="0">
                <a:solidFill>
                  <a:schemeClr val="tx1"/>
                </a:solidFill>
                <a:latin typeface="Lucida Bright" panose="02040602050505020304" pitchFamily="18" charset="0"/>
              </a:rPr>
              <a:t>Differing from The </a:t>
            </a:r>
            <a:r>
              <a:rPr lang="en-US" sz="2700" i="1" dirty="0">
                <a:solidFill>
                  <a:schemeClr val="tx1"/>
                </a:solidFill>
                <a:latin typeface="Lucida Bright" panose="02040602050505020304" pitchFamily="18" charset="0"/>
              </a:rPr>
              <a:t>“</a:t>
            </a:r>
            <a:r>
              <a:rPr lang="en-US" sz="2700" b="1" i="1" dirty="0">
                <a:solidFill>
                  <a:schemeClr val="tx1"/>
                </a:solidFill>
                <a:latin typeface="Lucida Bright" panose="02040602050505020304" pitchFamily="18" charset="0"/>
              </a:rPr>
              <a:t>poll tax</a:t>
            </a:r>
            <a:r>
              <a:rPr lang="en-US" sz="2700" i="1" dirty="0">
                <a:solidFill>
                  <a:schemeClr val="tx1"/>
                </a:solidFill>
                <a:latin typeface="Lucida Bright" panose="02040602050505020304" pitchFamily="18" charset="0"/>
              </a:rPr>
              <a:t>”</a:t>
            </a:r>
            <a:r>
              <a:rPr lang="en-US" sz="2700" dirty="0">
                <a:solidFill>
                  <a:schemeClr val="tx1"/>
                </a:solidFill>
                <a:latin typeface="Lucida Bright" panose="02040602050505020304" pitchFamily="18" charset="0"/>
              </a:rPr>
              <a:t> – (Matthew 22:17)</a:t>
            </a:r>
          </a:p>
          <a:p>
            <a:pPr marL="0" indent="0">
              <a:buNone/>
            </a:pPr>
            <a:r>
              <a:rPr lang="en-US" sz="2700" dirty="0">
                <a:solidFill>
                  <a:schemeClr val="tx1"/>
                </a:solidFill>
                <a:latin typeface="Lucida Bright" panose="02040602050505020304" pitchFamily="18" charset="0"/>
              </a:rPr>
              <a:t>Peter’s simple response: </a:t>
            </a:r>
            <a:r>
              <a:rPr lang="en-US" sz="2700" i="1" dirty="0">
                <a:solidFill>
                  <a:schemeClr val="tx1"/>
                </a:solidFill>
                <a:latin typeface="Lucida Bright" panose="02040602050505020304" pitchFamily="18" charset="0"/>
              </a:rPr>
              <a:t>“He said, ‘yes’.” </a:t>
            </a:r>
            <a:r>
              <a:rPr lang="en-US" sz="2700" dirty="0">
                <a:solidFill>
                  <a:schemeClr val="tx1"/>
                </a:solidFill>
                <a:latin typeface="Lucida Bright" panose="02040602050505020304" pitchFamily="18" charset="0"/>
              </a:rPr>
              <a:t>(Luke 23:2)</a:t>
            </a:r>
          </a:p>
          <a:p>
            <a:pPr marL="0" indent="0">
              <a:buNone/>
            </a:pPr>
            <a:r>
              <a:rPr lang="en-US" sz="2700" dirty="0">
                <a:solidFill>
                  <a:schemeClr val="tx1"/>
                </a:solidFill>
                <a:latin typeface="Lucida Bright" panose="02040602050505020304" pitchFamily="18" charset="0"/>
              </a:rPr>
              <a:t>It’s our duty. (Matthew 22:15-21; Romans 13:1-7; </a:t>
            </a:r>
            <a:br>
              <a:rPr lang="en-US" sz="2700" dirty="0">
                <a:solidFill>
                  <a:schemeClr val="tx1"/>
                </a:solidFill>
                <a:latin typeface="Lucida Bright" panose="02040602050505020304" pitchFamily="18" charset="0"/>
              </a:rPr>
            </a:br>
            <a:r>
              <a:rPr lang="en-US" sz="2700" dirty="0">
                <a:solidFill>
                  <a:schemeClr val="tx1"/>
                </a:solidFill>
                <a:latin typeface="Lucida Bright" panose="02040602050505020304" pitchFamily="18" charset="0"/>
              </a:rPr>
              <a:t>cf. 1 Peter 2:13-17)</a:t>
            </a:r>
          </a:p>
        </p:txBody>
      </p:sp>
    </p:spTree>
    <p:extLst>
      <p:ext uri="{BB962C8B-B14F-4D97-AF65-F5344CB8AC3E}">
        <p14:creationId xmlns:p14="http://schemas.microsoft.com/office/powerpoint/2010/main" val="199121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2677656"/>
          </a:xfrm>
        </p:spPr>
        <p:txBody>
          <a:bodyPr anchor="t">
            <a:spAutoFit/>
          </a:bodyPr>
          <a:lstStyle/>
          <a:p>
            <a:pPr marL="0" indent="0">
              <a:buNone/>
            </a:pPr>
            <a:r>
              <a:rPr lang="en-US" sz="2800" dirty="0">
                <a:solidFill>
                  <a:schemeClr val="tx1"/>
                </a:solidFill>
                <a:latin typeface="Lucida Bright" panose="02040602050505020304" pitchFamily="18" charset="0"/>
              </a:rPr>
              <a:t>“Each Israelite paid a half shekel as ‘atonement money’ for the service of the tabernacle, the morning and evening sacrifice, the incense, wood, shewbread, red heifers, scapegoat, etc. </a:t>
            </a:r>
            <a:br>
              <a:rPr lang="en-US" sz="2800"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(Ex. 30:13). This became an annual payment on the return from Babylon.” </a:t>
            </a:r>
            <a:r>
              <a:rPr lang="en-US" dirty="0">
                <a:solidFill>
                  <a:schemeClr val="tx1"/>
                </a:solidFill>
                <a:latin typeface="Lucida Bright" panose="02040602050505020304" pitchFamily="18" charset="0"/>
              </a:rPr>
              <a:t>(Fausset’s Bible Dictionary)</a:t>
            </a:r>
            <a:endParaRPr lang="en-US" sz="2800" dirty="0">
              <a:solidFill>
                <a:schemeClr val="tx1"/>
              </a:solidFill>
              <a:latin typeface="Lucida Bright" panose="02040602050505020304" pitchFamily="18" charset="0"/>
            </a:endParaRPr>
          </a:p>
        </p:txBody>
      </p:sp>
      <p:sp>
        <p:nvSpPr>
          <p:cNvPr id="6" name="Title 1">
            <a:extLst>
              <a:ext uri="{FF2B5EF4-FFF2-40B4-BE49-F238E27FC236}">
                <a16:creationId xmlns:a16="http://schemas.microsoft.com/office/drawing/2014/main" id="{DB589379-4E05-4048-8976-B16D4FCD419C}"/>
              </a:ext>
            </a:extLst>
          </p:cNvPr>
          <p:cNvSpPr>
            <a:spLocks noGrp="1"/>
          </p:cNvSpPr>
          <p:nvPr>
            <p:ph type="title"/>
          </p:nvPr>
        </p:nvSpPr>
        <p:spPr>
          <a:xfrm>
            <a:off x="314227" y="277092"/>
            <a:ext cx="8551695" cy="1015663"/>
          </a:xfrm>
        </p:spPr>
        <p:txBody>
          <a:bodyPr>
            <a:spAutoFit/>
          </a:bodyPr>
          <a:lstStyle/>
          <a:p>
            <a:r>
              <a:rPr lang="en-US" sz="3600" dirty="0">
                <a:solidFill>
                  <a:schemeClr val="tx1"/>
                </a:solidFill>
                <a:latin typeface="Book Antiqua" panose="02040602050305030304" pitchFamily="18" charset="0"/>
              </a:rPr>
              <a:t>Payment of the temple tax</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17:-24-27</a:t>
            </a:r>
            <a:endParaRPr lang="en-US"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2974143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180681" y="1371600"/>
            <a:ext cx="8783052" cy="5324535"/>
          </a:xfrm>
        </p:spPr>
        <p:txBody>
          <a:bodyPr anchor="t">
            <a:spAutoFit/>
          </a:bodyPr>
          <a:lstStyle/>
          <a:p>
            <a:pPr marL="0" indent="0">
              <a:buNone/>
            </a:pPr>
            <a:r>
              <a:rPr lang="en-US" sz="2500" i="1" dirty="0">
                <a:solidFill>
                  <a:schemeClr val="tx1"/>
                </a:solidFill>
                <a:latin typeface="Lucida Bright" panose="02040602050505020304" pitchFamily="18" charset="0"/>
              </a:rPr>
              <a:t>“And when he came into the house, Jesus spoke to him first, saying, ‘</a:t>
            </a:r>
            <a:r>
              <a:rPr lang="en-US" sz="2500" b="1" i="1" dirty="0">
                <a:solidFill>
                  <a:schemeClr val="tx1"/>
                </a:solidFill>
                <a:latin typeface="Lucida Bright" panose="02040602050505020304" pitchFamily="18" charset="0"/>
              </a:rPr>
              <a:t>What do you think, Simon? From whom do the kings of the earth collect customs or poll-tax, from their sons or from strangers?</a:t>
            </a:r>
            <a:r>
              <a:rPr lang="en-US" sz="2500" i="1" dirty="0">
                <a:solidFill>
                  <a:schemeClr val="tx1"/>
                </a:solidFill>
                <a:latin typeface="Lucida Bright" panose="02040602050505020304" pitchFamily="18" charset="0"/>
              </a:rPr>
              <a:t>’” </a:t>
            </a:r>
            <a:r>
              <a:rPr lang="en-US" sz="2500" dirty="0">
                <a:solidFill>
                  <a:schemeClr val="tx1"/>
                </a:solidFill>
                <a:latin typeface="Lucida Bright" panose="02040602050505020304" pitchFamily="18" charset="0"/>
              </a:rPr>
              <a:t>(Matthew 17:25)</a:t>
            </a:r>
          </a:p>
          <a:p>
            <a:pPr>
              <a:buClr>
                <a:schemeClr val="tx1"/>
              </a:buClr>
              <a:buSzPct val="100000"/>
              <a:buFont typeface="Arial" panose="020B0604020202020204" pitchFamily="34" charset="0"/>
              <a:buChar char="•"/>
            </a:pPr>
            <a:r>
              <a:rPr lang="en-US" sz="2500" dirty="0">
                <a:solidFill>
                  <a:schemeClr val="tx1"/>
                </a:solidFill>
                <a:latin typeface="Lucida Bright" panose="02040602050505020304" pitchFamily="18" charset="0"/>
              </a:rPr>
              <a:t>The practice at that time was that the burden of taxation was generally placed upon foreigners.</a:t>
            </a:r>
          </a:p>
          <a:p>
            <a:pPr marL="0" indent="0">
              <a:buNone/>
            </a:pPr>
            <a:r>
              <a:rPr lang="en-US" sz="2500" i="1" dirty="0">
                <a:solidFill>
                  <a:schemeClr val="tx1"/>
                </a:solidFill>
                <a:latin typeface="Lucida Bright" panose="02040602050505020304" pitchFamily="18" charset="0"/>
              </a:rPr>
              <a:t>“</a:t>
            </a:r>
            <a:r>
              <a:rPr lang="en-US" sz="2500" b="1" i="1" dirty="0">
                <a:solidFill>
                  <a:schemeClr val="tx1"/>
                </a:solidFill>
                <a:latin typeface="Lucida Bright" panose="02040602050505020304" pitchFamily="18" charset="0"/>
              </a:rPr>
              <a:t>Peter said, </a:t>
            </a:r>
            <a:r>
              <a:rPr lang="en-US" sz="2500" i="1" dirty="0">
                <a:solidFill>
                  <a:schemeClr val="tx1"/>
                </a:solidFill>
                <a:latin typeface="Lucida Bright" panose="02040602050505020304" pitchFamily="18" charset="0"/>
              </a:rPr>
              <a:t>‘</a:t>
            </a:r>
            <a:r>
              <a:rPr lang="en-US" sz="2500" b="1" i="1" dirty="0">
                <a:solidFill>
                  <a:schemeClr val="tx1"/>
                </a:solidFill>
                <a:latin typeface="Lucida Bright" panose="02040602050505020304" pitchFamily="18" charset="0"/>
              </a:rPr>
              <a:t>From strangers</a:t>
            </a:r>
            <a:r>
              <a:rPr lang="en-US" sz="2500" i="1" dirty="0">
                <a:solidFill>
                  <a:schemeClr val="tx1"/>
                </a:solidFill>
                <a:latin typeface="Lucida Bright" panose="02040602050505020304" pitchFamily="18" charset="0"/>
              </a:rPr>
              <a:t>.”</a:t>
            </a:r>
            <a:r>
              <a:rPr lang="en-US" sz="2500" dirty="0">
                <a:solidFill>
                  <a:schemeClr val="tx1"/>
                </a:solidFill>
                <a:latin typeface="Lucida Bright" panose="02040602050505020304" pitchFamily="18" charset="0"/>
              </a:rPr>
              <a:t> (verse 26)</a:t>
            </a:r>
          </a:p>
          <a:p>
            <a:pPr marL="0" indent="0">
              <a:buNone/>
            </a:pPr>
            <a:r>
              <a:rPr lang="en-US" sz="2500" i="1" dirty="0">
                <a:solidFill>
                  <a:schemeClr val="tx1"/>
                </a:solidFill>
                <a:latin typeface="Lucida Bright" panose="02040602050505020304" pitchFamily="18" charset="0"/>
              </a:rPr>
              <a:t>“Jesus said to him, ‘</a:t>
            </a:r>
            <a:r>
              <a:rPr lang="en-US" sz="2500" b="1" i="1" dirty="0">
                <a:solidFill>
                  <a:schemeClr val="tx1"/>
                </a:solidFill>
                <a:latin typeface="Lucida Bright" panose="02040602050505020304" pitchFamily="18" charset="0"/>
              </a:rPr>
              <a:t>Then the sons are exempt</a:t>
            </a:r>
            <a:r>
              <a:rPr lang="en-US" sz="2500" i="1" dirty="0">
                <a:solidFill>
                  <a:schemeClr val="tx1"/>
                </a:solidFill>
                <a:latin typeface="Lucida Bright" panose="02040602050505020304" pitchFamily="18" charset="0"/>
              </a:rPr>
              <a:t>.’”</a:t>
            </a:r>
          </a:p>
          <a:p>
            <a:pPr marL="0" indent="0">
              <a:buNone/>
            </a:pPr>
            <a:r>
              <a:rPr lang="en-US" sz="2500" dirty="0">
                <a:solidFill>
                  <a:schemeClr val="tx1"/>
                </a:solidFill>
                <a:latin typeface="Lucida Bright" panose="02040602050505020304" pitchFamily="18" charset="0"/>
              </a:rPr>
              <a:t>Jesus, speaking of this religious duty, aligns Himself with </a:t>
            </a:r>
            <a:r>
              <a:rPr lang="en-US" sz="2500" i="1" dirty="0">
                <a:solidFill>
                  <a:schemeClr val="tx1"/>
                </a:solidFill>
                <a:latin typeface="Lucida Bright" panose="02040602050505020304" pitchFamily="18" charset="0"/>
              </a:rPr>
              <a:t>“</a:t>
            </a:r>
            <a:r>
              <a:rPr lang="en-US" sz="2500" b="1" i="1" dirty="0">
                <a:solidFill>
                  <a:schemeClr val="tx1"/>
                </a:solidFill>
                <a:latin typeface="Lucida Bright" panose="02040602050505020304" pitchFamily="18" charset="0"/>
              </a:rPr>
              <a:t>their sons</a:t>
            </a:r>
            <a:r>
              <a:rPr lang="en-US" sz="2500" i="1" dirty="0">
                <a:solidFill>
                  <a:schemeClr val="tx1"/>
                </a:solidFill>
                <a:latin typeface="Lucida Bright" panose="02040602050505020304" pitchFamily="18" charset="0"/>
              </a:rPr>
              <a:t>” </a:t>
            </a:r>
            <a:r>
              <a:rPr lang="en-US" sz="2500" dirty="0">
                <a:solidFill>
                  <a:schemeClr val="tx1"/>
                </a:solidFill>
                <a:latin typeface="Lucida Bright" panose="02040602050505020304" pitchFamily="18" charset="0"/>
              </a:rPr>
              <a:t>in the previous verse as the Father’s </a:t>
            </a:r>
            <a:r>
              <a:rPr lang="en-US" sz="2500" i="1" dirty="0">
                <a:solidFill>
                  <a:schemeClr val="tx1"/>
                </a:solidFill>
                <a:latin typeface="Lucida Bright" panose="02040602050505020304" pitchFamily="18" charset="0"/>
              </a:rPr>
              <a:t>“</a:t>
            </a:r>
            <a:r>
              <a:rPr lang="en-US" sz="2500" b="1" i="1" dirty="0">
                <a:solidFill>
                  <a:schemeClr val="tx1"/>
                </a:solidFill>
                <a:latin typeface="Lucida Bright" panose="02040602050505020304" pitchFamily="18" charset="0"/>
              </a:rPr>
              <a:t>beloved Son</a:t>
            </a:r>
            <a:r>
              <a:rPr lang="en-US" sz="2500" i="1" dirty="0">
                <a:solidFill>
                  <a:schemeClr val="tx1"/>
                </a:solidFill>
                <a:latin typeface="Lucida Bright" panose="02040602050505020304" pitchFamily="18" charset="0"/>
              </a:rPr>
              <a:t>”</a:t>
            </a:r>
            <a:r>
              <a:rPr lang="en-US" sz="2500" dirty="0">
                <a:solidFill>
                  <a:schemeClr val="tx1"/>
                </a:solidFill>
                <a:latin typeface="Lucida Bright" panose="02040602050505020304" pitchFamily="18" charset="0"/>
              </a:rPr>
              <a:t> (Matthew 17:5), as one exempt from this religious tax.</a:t>
            </a:r>
          </a:p>
        </p:txBody>
      </p:sp>
      <p:sp>
        <p:nvSpPr>
          <p:cNvPr id="6" name="Title 1">
            <a:extLst>
              <a:ext uri="{FF2B5EF4-FFF2-40B4-BE49-F238E27FC236}">
                <a16:creationId xmlns:a16="http://schemas.microsoft.com/office/drawing/2014/main" id="{124643FA-76C8-4B53-AEE4-1555368299DB}"/>
              </a:ext>
            </a:extLst>
          </p:cNvPr>
          <p:cNvSpPr>
            <a:spLocks noGrp="1"/>
          </p:cNvSpPr>
          <p:nvPr>
            <p:ph type="title"/>
          </p:nvPr>
        </p:nvSpPr>
        <p:spPr>
          <a:xfrm>
            <a:off x="314227" y="277092"/>
            <a:ext cx="8551695" cy="1015663"/>
          </a:xfrm>
        </p:spPr>
        <p:txBody>
          <a:bodyPr>
            <a:spAutoFit/>
          </a:bodyPr>
          <a:lstStyle/>
          <a:p>
            <a:r>
              <a:rPr lang="en-US" sz="3600" dirty="0">
                <a:solidFill>
                  <a:schemeClr val="tx1"/>
                </a:solidFill>
                <a:latin typeface="Book Antiqua" panose="02040602050305030304" pitchFamily="18" charset="0"/>
              </a:rPr>
              <a:t>Payment of the temple tax</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17:-24-27</a:t>
            </a:r>
            <a:endParaRPr lang="en-US"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88979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185683" y="1256908"/>
            <a:ext cx="8783052" cy="5558445"/>
          </a:xfrm>
        </p:spPr>
        <p:txBody>
          <a:bodyPr anchor="t">
            <a:spAutoFit/>
          </a:bodyPr>
          <a:lstStyle/>
          <a:p>
            <a:pPr marL="0" indent="0">
              <a:buNone/>
            </a:pPr>
            <a:r>
              <a:rPr lang="en-US" sz="2700" dirty="0">
                <a:solidFill>
                  <a:schemeClr val="tx1"/>
                </a:solidFill>
                <a:latin typeface="Lucida Bright" panose="02040602050505020304" pitchFamily="18" charset="0"/>
              </a:rPr>
              <a:t>Jesus continued,</a:t>
            </a:r>
            <a:r>
              <a:rPr lang="en-US" sz="2700" i="1" dirty="0">
                <a:solidFill>
                  <a:schemeClr val="tx1"/>
                </a:solidFill>
                <a:latin typeface="Lucida Bright" panose="02040602050505020304" pitchFamily="18" charset="0"/>
              </a:rPr>
              <a:t> “However, </a:t>
            </a:r>
            <a:r>
              <a:rPr lang="en-US" sz="2700" b="1" i="1" dirty="0">
                <a:solidFill>
                  <a:schemeClr val="tx1"/>
                </a:solidFill>
                <a:latin typeface="Lucida Bright" panose="02040602050505020304" pitchFamily="18" charset="0"/>
              </a:rPr>
              <a:t>so that we do not offend</a:t>
            </a:r>
            <a:r>
              <a:rPr lang="en-US" sz="2700" i="1" dirty="0">
                <a:solidFill>
                  <a:schemeClr val="tx1"/>
                </a:solidFill>
                <a:latin typeface="Lucida Bright" panose="02040602050505020304" pitchFamily="18" charset="0"/>
              </a:rPr>
              <a:t> them, go to the sea and throw in a hook, and take the first fish that comes up; and when you open its mouth, you will find a shekel. Take that and give it to them for you and Me.” </a:t>
            </a:r>
            <a:r>
              <a:rPr lang="en-US" sz="2700" dirty="0">
                <a:solidFill>
                  <a:schemeClr val="tx1"/>
                </a:solidFill>
                <a:latin typeface="Lucida Bright" panose="02040602050505020304" pitchFamily="18" charset="0"/>
              </a:rPr>
              <a:t>(Matthew 17:27)</a:t>
            </a:r>
          </a:p>
          <a:p>
            <a:pPr marL="0" indent="0">
              <a:buNone/>
            </a:pPr>
            <a:r>
              <a:rPr lang="en-US" sz="2700" i="1" dirty="0">
                <a:solidFill>
                  <a:schemeClr val="tx1"/>
                </a:solidFill>
                <a:latin typeface="Lucida Bright" panose="02040602050505020304" pitchFamily="18" charset="0"/>
              </a:rPr>
              <a:t>“</a:t>
            </a:r>
            <a:r>
              <a:rPr lang="en-US" sz="2700" b="1" i="1" dirty="0">
                <a:solidFill>
                  <a:schemeClr val="tx1"/>
                </a:solidFill>
                <a:latin typeface="Lucida Bright" panose="02040602050505020304" pitchFamily="18" charset="0"/>
              </a:rPr>
              <a:t>Offend</a:t>
            </a:r>
            <a:r>
              <a:rPr lang="en-US" sz="2700" i="1" dirty="0">
                <a:solidFill>
                  <a:schemeClr val="tx1"/>
                </a:solidFill>
                <a:latin typeface="Lucida Bright" panose="02040602050505020304" pitchFamily="18" charset="0"/>
              </a:rPr>
              <a:t>” </a:t>
            </a:r>
            <a:r>
              <a:rPr lang="en-US" sz="2700" dirty="0">
                <a:solidFill>
                  <a:schemeClr val="tx1"/>
                </a:solidFill>
                <a:latin typeface="Lucida Bright" panose="02040602050505020304" pitchFamily="18" charset="0"/>
              </a:rPr>
              <a:t>– Literally, “cause to stumble.” From </a:t>
            </a:r>
            <a:r>
              <a:rPr lang="en-US" sz="2700" i="1" dirty="0" err="1">
                <a:solidFill>
                  <a:schemeClr val="tx1"/>
                </a:solidFill>
                <a:latin typeface="Lucida Bright" panose="02040602050505020304" pitchFamily="18" charset="0"/>
              </a:rPr>
              <a:t>skandalizo</a:t>
            </a:r>
            <a:r>
              <a:rPr lang="en-US" sz="2700" dirty="0">
                <a:solidFill>
                  <a:schemeClr val="tx1"/>
                </a:solidFill>
                <a:latin typeface="Lucida Bright" panose="02040602050505020304" pitchFamily="18" charset="0"/>
              </a:rPr>
              <a:t> (Matthew 15:12; John 6:61; 1 Peter 2:15)</a:t>
            </a:r>
          </a:p>
          <a:p>
            <a:pPr marL="0" indent="0">
              <a:buNone/>
            </a:pPr>
            <a:r>
              <a:rPr lang="en-US" sz="2700" dirty="0">
                <a:solidFill>
                  <a:schemeClr val="tx1"/>
                </a:solidFill>
                <a:latin typeface="Lucida Bright" panose="02040602050505020304" pitchFamily="18" charset="0"/>
              </a:rPr>
              <a:t>A lesson: on insistence of our “rights”: </a:t>
            </a:r>
            <a:br>
              <a:rPr lang="en-US" sz="2700" dirty="0">
                <a:solidFill>
                  <a:schemeClr val="tx1"/>
                </a:solidFill>
                <a:latin typeface="Lucida Bright" panose="02040602050505020304" pitchFamily="18" charset="0"/>
              </a:rPr>
            </a:br>
            <a:r>
              <a:rPr lang="en-US" sz="2700" dirty="0">
                <a:solidFill>
                  <a:schemeClr val="tx1"/>
                </a:solidFill>
                <a:latin typeface="Lucida Bright" panose="02040602050505020304" pitchFamily="18" charset="0"/>
              </a:rPr>
              <a:t>cf. 1 Corinthians 10:23-24.</a:t>
            </a:r>
          </a:p>
          <a:p>
            <a:pPr marL="0" indent="0">
              <a:buNone/>
            </a:pPr>
            <a:r>
              <a:rPr lang="en-US" sz="2700" dirty="0">
                <a:solidFill>
                  <a:schemeClr val="tx1"/>
                </a:solidFill>
                <a:latin typeface="Lucida Bright" panose="02040602050505020304" pitchFamily="18" charset="0"/>
              </a:rPr>
              <a:t>A reminder: of who He is (the Son of God) by the means of how the tax was paid.</a:t>
            </a:r>
          </a:p>
        </p:txBody>
      </p:sp>
      <p:sp>
        <p:nvSpPr>
          <p:cNvPr id="6" name="Title 1">
            <a:extLst>
              <a:ext uri="{FF2B5EF4-FFF2-40B4-BE49-F238E27FC236}">
                <a16:creationId xmlns:a16="http://schemas.microsoft.com/office/drawing/2014/main" id="{2F36EF57-60FB-464A-ADBB-18CD1339E1C0}"/>
              </a:ext>
            </a:extLst>
          </p:cNvPr>
          <p:cNvSpPr>
            <a:spLocks noGrp="1"/>
          </p:cNvSpPr>
          <p:nvPr>
            <p:ph type="title"/>
          </p:nvPr>
        </p:nvSpPr>
        <p:spPr>
          <a:xfrm>
            <a:off x="314227" y="277092"/>
            <a:ext cx="8551695" cy="1015663"/>
          </a:xfrm>
        </p:spPr>
        <p:txBody>
          <a:bodyPr>
            <a:spAutoFit/>
          </a:bodyPr>
          <a:lstStyle/>
          <a:p>
            <a:r>
              <a:rPr lang="en-US" sz="3600" dirty="0">
                <a:solidFill>
                  <a:schemeClr val="tx1"/>
                </a:solidFill>
                <a:latin typeface="Book Antiqua" panose="02040602050305030304" pitchFamily="18" charset="0"/>
              </a:rPr>
              <a:t>Payment of the temple tax</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17:-24-27</a:t>
            </a:r>
            <a:endParaRPr lang="en-US"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2228320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284748" y="277092"/>
            <a:ext cx="8783052" cy="830997"/>
          </a:xfrm>
        </p:spPr>
        <p:txBody>
          <a:bodyPr wrap="square">
            <a:spAutoFit/>
          </a:bodyPr>
          <a:lstStyle/>
          <a:p>
            <a:r>
              <a:rPr lang="en-US" sz="3000" dirty="0">
                <a:solidFill>
                  <a:schemeClr val="tx1"/>
                </a:solidFill>
                <a:latin typeface="Book Antiqua" panose="02040602050305030304" pitchFamily="18" charset="0"/>
              </a:rPr>
              <a:t>True greatness and stumbling Blocks</a:t>
            </a:r>
            <a:br>
              <a:rPr lang="en-US" sz="3000" dirty="0">
                <a:solidFill>
                  <a:schemeClr val="tx1"/>
                </a:solidFill>
                <a:latin typeface="Book Antiqua" panose="02040602050305030304" pitchFamily="18" charset="0"/>
              </a:rPr>
            </a:br>
            <a:r>
              <a:rPr lang="en-US" sz="1800" dirty="0">
                <a:solidFill>
                  <a:schemeClr val="tx1"/>
                </a:solidFill>
                <a:latin typeface="Book Antiqua" panose="02040602050305030304" pitchFamily="18" charset="0"/>
              </a:rPr>
              <a:t>Matthew 18:1-14; Mark 9:33-50; Luke 9:46-50</a:t>
            </a:r>
            <a:endParaRPr lang="en-US" sz="2800"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476081"/>
            <a:ext cx="8783052" cy="5321457"/>
          </a:xfrm>
        </p:spPr>
        <p:txBody>
          <a:bodyPr anchor="t">
            <a:spAutoFit/>
          </a:bodyPr>
          <a:lstStyle/>
          <a:p>
            <a:pPr marL="0" indent="0">
              <a:buNone/>
            </a:pPr>
            <a:r>
              <a:rPr lang="en-US" sz="2800" i="1" dirty="0">
                <a:solidFill>
                  <a:schemeClr val="tx1"/>
                </a:solidFill>
                <a:latin typeface="Lucida Bright" panose="02040602050505020304" pitchFamily="18" charset="0"/>
              </a:rPr>
              <a:t>“They came to </a:t>
            </a:r>
            <a:r>
              <a:rPr lang="en-US" sz="2800" b="1" i="1" dirty="0">
                <a:solidFill>
                  <a:schemeClr val="tx1"/>
                </a:solidFill>
                <a:latin typeface="Lucida Bright" panose="02040602050505020304" pitchFamily="18" charset="0"/>
              </a:rPr>
              <a:t>Capernaum</a:t>
            </a:r>
            <a:r>
              <a:rPr lang="en-US" sz="2800" i="1" dirty="0">
                <a:solidFill>
                  <a:schemeClr val="tx1"/>
                </a:solidFill>
                <a:latin typeface="Lucida Bright" panose="02040602050505020304" pitchFamily="18" charset="0"/>
              </a:rPr>
              <a:t>; and when He was in the house, He began to question them, ‘</a:t>
            </a:r>
            <a:r>
              <a:rPr lang="en-US" sz="2800" b="1" i="1" dirty="0">
                <a:solidFill>
                  <a:schemeClr val="tx1"/>
                </a:solidFill>
                <a:latin typeface="Lucida Bright" panose="02040602050505020304" pitchFamily="18" charset="0"/>
              </a:rPr>
              <a:t>What were you discussing on the way</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(Mark 9:33)</a:t>
            </a:r>
          </a:p>
          <a:p>
            <a:pPr>
              <a:buFont typeface="Arial" panose="020B0604020202020204" pitchFamily="34" charset="0"/>
              <a:buChar char="•"/>
            </a:pPr>
            <a:r>
              <a:rPr lang="en-US" sz="2800" dirty="0">
                <a:solidFill>
                  <a:schemeClr val="tx1"/>
                </a:solidFill>
                <a:latin typeface="Lucida Bright" panose="02040602050505020304" pitchFamily="18" charset="0"/>
              </a:rPr>
              <a:t>Luke tells us: </a:t>
            </a:r>
            <a:r>
              <a:rPr lang="en-US" sz="2800" i="1" dirty="0">
                <a:solidFill>
                  <a:schemeClr val="tx1"/>
                </a:solidFill>
                <a:latin typeface="Lucida Bright" panose="02040602050505020304" pitchFamily="18" charset="0"/>
              </a:rPr>
              <a:t>“And an </a:t>
            </a:r>
            <a:r>
              <a:rPr lang="en-US" sz="2800" b="1" i="1" dirty="0">
                <a:solidFill>
                  <a:schemeClr val="tx1"/>
                </a:solidFill>
                <a:latin typeface="Lucida Bright" panose="02040602050505020304" pitchFamily="18" charset="0"/>
              </a:rPr>
              <a:t>argument started among them as to which of them might be the greatest</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(Luke 9:46; cf. Luke 22:24ff)</a:t>
            </a:r>
          </a:p>
          <a:p>
            <a:pPr>
              <a:buFont typeface="Arial" panose="020B0604020202020204" pitchFamily="34" charset="0"/>
              <a:buChar char="•"/>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They kept silent </a:t>
            </a:r>
            <a:r>
              <a:rPr lang="en-US" sz="2800" i="1" dirty="0">
                <a:solidFill>
                  <a:schemeClr val="tx1"/>
                </a:solidFill>
                <a:latin typeface="Lucida Bright" panose="02040602050505020304" pitchFamily="18" charset="0"/>
              </a:rPr>
              <a:t>for on the way they had discussed … </a:t>
            </a:r>
            <a:r>
              <a:rPr lang="en-US" sz="2800" b="1" i="1" dirty="0">
                <a:solidFill>
                  <a:schemeClr val="tx1"/>
                </a:solidFill>
                <a:latin typeface="Lucida Bright" panose="02040602050505020304" pitchFamily="18" charset="0"/>
              </a:rPr>
              <a:t>which of them was the greatest</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a:t>
            </a:r>
            <a:br>
              <a:rPr lang="en-US" sz="2800"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(Mark 9:34)</a:t>
            </a:r>
          </a:p>
          <a:p>
            <a:pPr>
              <a:buFont typeface="Arial" panose="020B0604020202020204" pitchFamily="34" charset="0"/>
              <a:buChar char="•"/>
            </a:pPr>
            <a:r>
              <a:rPr lang="en-US" sz="2800" i="1" dirty="0">
                <a:solidFill>
                  <a:schemeClr val="tx1"/>
                </a:solidFill>
                <a:latin typeface="Lucida Bright" panose="02040602050505020304" pitchFamily="18" charset="0"/>
              </a:rPr>
              <a:t>“Jesus, </a:t>
            </a:r>
            <a:r>
              <a:rPr lang="en-US" sz="2800" b="1" i="1" dirty="0">
                <a:solidFill>
                  <a:schemeClr val="tx1"/>
                </a:solidFill>
                <a:latin typeface="Lucida Bright" panose="02040602050505020304" pitchFamily="18" charset="0"/>
              </a:rPr>
              <a:t>knowing what they were thinking in their heart </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(Luke 9:47)</a:t>
            </a:r>
          </a:p>
        </p:txBody>
      </p:sp>
    </p:spTree>
    <p:extLst>
      <p:ext uri="{BB962C8B-B14F-4D97-AF65-F5344CB8AC3E}">
        <p14:creationId xmlns:p14="http://schemas.microsoft.com/office/powerpoint/2010/main" val="2166158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fade">
                                      <p:cBhvr>
                                        <p:cTn id="2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ividendVTI">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Garamond">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Minimalist_Light_Sales Pitch_01_Win32_AS_v4" id="{AE3810B2-EB50-490A-9B4E-9FA07A4550C3}" vid="{D5F0F717-C359-4A2D-BDB0-CA99CA6877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3132</TotalTime>
  <Words>2658</Words>
  <Application>Microsoft Office PowerPoint</Application>
  <PresentationFormat>On-screen Show (4:3)</PresentationFormat>
  <Paragraphs>174</Paragraphs>
  <Slides>12</Slides>
  <Notes>12</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12</vt:i4>
      </vt:variant>
    </vt:vector>
  </HeadingPairs>
  <TitlesOfParts>
    <vt:vector size="26" baseType="lpstr">
      <vt:lpstr>Arial</vt:lpstr>
      <vt:lpstr>Book Antiqua</vt:lpstr>
      <vt:lpstr>Calibri</vt:lpstr>
      <vt:lpstr>Garamond</vt:lpstr>
      <vt:lpstr>Helvetica Light</vt:lpstr>
      <vt:lpstr>Lucida Bright</vt:lpstr>
      <vt:lpstr>Times-Bold</vt:lpstr>
      <vt:lpstr>Times-Italic</vt:lpstr>
      <vt:lpstr>TimesLongVowelsItalic</vt:lpstr>
      <vt:lpstr>TimesNewRomanPS-ItalicMT</vt:lpstr>
      <vt:lpstr>TimesNewRomanPSMT</vt:lpstr>
      <vt:lpstr>Times-Roman</vt:lpstr>
      <vt:lpstr>Wingdings 2</vt:lpstr>
      <vt:lpstr>DividendVTI</vt:lpstr>
      <vt:lpstr>Lesson 12  The transfiguration</vt:lpstr>
      <vt:lpstr>Project analysis slide 2</vt:lpstr>
      <vt:lpstr>2nd Prediction of Jesus’ Crucifixion Matthew 17:22-23; Mark 9:30-32; Luke 9:43-45</vt:lpstr>
      <vt:lpstr>2nd Prediction of Jesus’ Crucifixion Matthew 17:22-23; Mark 9:30-32; Luke 9:43-45</vt:lpstr>
      <vt:lpstr>Payment of the temple tax Matthew 17:-24-27</vt:lpstr>
      <vt:lpstr>Payment of the temple tax Matthew 17:-24-27</vt:lpstr>
      <vt:lpstr>Payment of the temple tax Matthew 17:-24-27</vt:lpstr>
      <vt:lpstr>Payment of the temple tax Matthew 17:-24-27</vt:lpstr>
      <vt:lpstr>True greatness and stumbling Blocks Matthew 18:1-14; Mark 9:33-50; Luke 9:46-50</vt:lpstr>
      <vt:lpstr>True greatness and stumbling Blocks Matthew 18:1-14; Mark 9:33-50; Luke 9:46-50</vt:lpstr>
      <vt:lpstr>True greatness and stumbling Blocks Matthew 18:1-14; Mark 9:33-50; Luke 9:46-50</vt:lpstr>
      <vt:lpstr>True greatness and stumbling Blocks Matthew 18:1-14; Mark 9:33-50; Luke 9:46-50</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(8-5-20)</dc:title>
  <dc:creator>Chris Simmons</dc:creator>
  <cp:lastModifiedBy>Richard Lidh</cp:lastModifiedBy>
  <cp:revision>10</cp:revision>
  <cp:lastPrinted>2020-08-08T17:01:28Z</cp:lastPrinted>
  <dcterms:created xsi:type="dcterms:W3CDTF">2011-11-13T00:33:04Z</dcterms:created>
  <dcterms:modified xsi:type="dcterms:W3CDTF">2020-08-08T17:01:32Z</dcterms:modified>
</cp:coreProperties>
</file>